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ctiveX/activeX1.xml" ContentType="application/vnd.ms-office.activeX+xml"/>
  <Override PartName="/ppt/notesSlides/notesSlide6.xml" ContentType="application/vnd.openxmlformats-officedocument.presentationml.notesSlide+xml"/>
  <Override PartName="/ppt/activeX/activeX2.xml" ContentType="application/vnd.ms-office.activeX+xml"/>
  <Override PartName="/ppt/notesSlides/notesSlide7.xml" ContentType="application/vnd.openxmlformats-officedocument.presentationml.notesSlide+xml"/>
  <Override PartName="/ppt/activeX/activeX3.xml" ContentType="application/vnd.ms-office.activeX+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27"/>
  </p:notesMasterIdLst>
  <p:sldIdLst>
    <p:sldId id="335" r:id="rId2"/>
    <p:sldId id="331" r:id="rId3"/>
    <p:sldId id="348" r:id="rId4"/>
    <p:sldId id="345" r:id="rId5"/>
    <p:sldId id="256" r:id="rId6"/>
    <p:sldId id="332" r:id="rId7"/>
    <p:sldId id="334" r:id="rId8"/>
    <p:sldId id="362" r:id="rId9"/>
    <p:sldId id="364" r:id="rId10"/>
    <p:sldId id="260" r:id="rId11"/>
    <p:sldId id="360" r:id="rId12"/>
    <p:sldId id="356" r:id="rId13"/>
    <p:sldId id="336" r:id="rId14"/>
    <p:sldId id="341" r:id="rId15"/>
    <p:sldId id="349" r:id="rId16"/>
    <p:sldId id="367" r:id="rId17"/>
    <p:sldId id="340" r:id="rId18"/>
    <p:sldId id="361" r:id="rId19"/>
    <p:sldId id="358" r:id="rId20"/>
    <p:sldId id="343" r:id="rId21"/>
    <p:sldId id="342" r:id="rId22"/>
    <p:sldId id="351" r:id="rId23"/>
    <p:sldId id="352" r:id="rId24"/>
    <p:sldId id="327" r:id="rId25"/>
    <p:sldId id="366" r:id="rId26"/>
  </p:sldIdLst>
  <p:sldSz cx="9144000" cy="6858000" type="screen4x3"/>
  <p:notesSz cx="6888163" cy="100203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33CC33"/>
    <a:srgbClr val="660066"/>
    <a:srgbClr val="0000CC"/>
    <a:srgbClr val="CC00CC"/>
    <a:srgbClr val="009900"/>
    <a:srgbClr val="FF99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86437" autoAdjust="0"/>
  </p:normalViewPr>
  <p:slideViewPr>
    <p:cSldViewPr>
      <p:cViewPr varScale="1">
        <p:scale>
          <a:sx n="64" d="100"/>
          <a:sy n="64" d="100"/>
        </p:scale>
        <p:origin x="155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activeX/activeX1.xml><?xml version="1.0" encoding="utf-8"?>
<ax:ocx xmlns:ax="http://schemas.microsoft.com/office/2006/activeX" xmlns:r="http://schemas.openxmlformats.org/officeDocument/2006/relationships" ax:classid="{6BF52A52-394A-11D3-B153-00C04F79FAA6}" ax:persistence="persistPropertyBag">
  <ax:ocxPr ax:name="URL" ax:value="C:\Users\User\Desktop\Giao an Dia ly\lua\lua.mp4"/>
  <ax:ocxPr ax:name="rate" ax:value="1"/>
  <ax:ocxPr ax:name="balance" ax:value="0"/>
  <ax:ocxPr ax:name="currentPosition" ax:value="0"/>
  <ax:ocxPr ax:name="defaultFrame" ax:value=""/>
  <ax:ocxPr ax:name="playCount" ax:value="1"/>
  <ax:ocxPr ax:name="autoStart" ax:value="-1"/>
  <ax:ocxPr ax:name="currentMarker" ax:value="0"/>
  <ax:ocxPr ax:name="invokeURLs" ax:value="-1"/>
  <ax:ocxPr ax:name="baseURL" ax:value=""/>
  <ax:ocxPr ax:name="volume" ax:value="50"/>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21374"/>
  <ax:ocxPr ax:name="_cy" ax:value="14817"/>
</ax:ocx>
</file>

<file path=ppt/activeX/activeX2.xml><?xml version="1.0" encoding="utf-8"?>
<ax:ocx xmlns:ax="http://schemas.microsoft.com/office/2006/activeX" xmlns:r="http://schemas.openxmlformats.org/officeDocument/2006/relationships" ax:classid="{6BF52A52-394A-11D3-B153-00C04F79FAA6}" ax:persistence="persistPropertyBag">
  <ax:ocxPr ax:name="URL" ax:value="C:\Users\User\Desktop\Giao an Dia ly\lua\trai cay.mp4"/>
  <ax:ocxPr ax:name="rate" ax:value="1"/>
  <ax:ocxPr ax:name="balance" ax:value="0"/>
  <ax:ocxPr ax:name="currentPosition" ax:value="0"/>
  <ax:ocxPr ax:name="defaultFrame" ax:value=""/>
  <ax:ocxPr ax:name="playCount" ax:value="1"/>
  <ax:ocxPr ax:name="autoStart" ax:value="-1"/>
  <ax:ocxPr ax:name="currentMarker" ax:value="0"/>
  <ax:ocxPr ax:name="invokeURLs" ax:value="-1"/>
  <ax:ocxPr ax:name="baseURL" ax:value=""/>
  <ax:ocxPr ax:name="volume" ax:value="50"/>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21374"/>
  <ax:ocxPr ax:name="_cy" ax:value="14817"/>
</ax:ocx>
</file>

<file path=ppt/activeX/activeX3.xml><?xml version="1.0" encoding="utf-8"?>
<ax:ocx xmlns:ax="http://schemas.microsoft.com/office/2006/activeX" xmlns:r="http://schemas.openxmlformats.org/officeDocument/2006/relationships" ax:classid="{6BF52A52-394A-11D3-B153-00C04F79FAA6}" ax:persistence="persistPropertyBag">
  <ax:ocxPr ax:name="URL" ax:value="C:\Users\User\Desktop\Giao an Dia ly\lua\ca.mp4"/>
  <ax:ocxPr ax:name="rate" ax:value="1"/>
  <ax:ocxPr ax:name="balance" ax:value="0"/>
  <ax:ocxPr ax:name="currentPosition" ax:value="0"/>
  <ax:ocxPr ax:name="defaultFrame" ax:value=""/>
  <ax:ocxPr ax:name="playCount" ax:value="1"/>
  <ax:ocxPr ax:name="autoStart" ax:value="-1"/>
  <ax:ocxPr ax:name="currentMarker" ax:value="0"/>
  <ax:ocxPr ax:name="invokeURLs" ax:value="-1"/>
  <ax:ocxPr ax:name="baseURL" ax:value=""/>
  <ax:ocxPr ax:name="volume" ax:value="50"/>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21374"/>
  <ax:ocxPr ax:name="_cy" ax:value="14817"/>
</ax:ocx>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84500" cy="501650"/>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US"/>
          </a:p>
        </p:txBody>
      </p:sp>
      <p:sp>
        <p:nvSpPr>
          <p:cNvPr id="3075" name="Rectangle 3"/>
          <p:cNvSpPr>
            <a:spLocks noGrp="1" noChangeArrowheads="1"/>
          </p:cNvSpPr>
          <p:nvPr>
            <p:ph type="dt" idx="1"/>
          </p:nvPr>
        </p:nvSpPr>
        <p:spPr bwMode="auto">
          <a:xfrm>
            <a:off x="3902075" y="0"/>
            <a:ext cx="2984500" cy="501650"/>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US"/>
          </a:p>
        </p:txBody>
      </p:sp>
      <p:sp>
        <p:nvSpPr>
          <p:cNvPr id="23556" name="Rectangle 4"/>
          <p:cNvSpPr>
            <a:spLocks noGrp="1" noRot="1" noChangeAspect="1" noChangeArrowheads="1" noTextEdit="1"/>
          </p:cNvSpPr>
          <p:nvPr>
            <p:ph type="sldImg" idx="2"/>
          </p:nvPr>
        </p:nvSpPr>
        <p:spPr bwMode="auto">
          <a:xfrm>
            <a:off x="939800" y="750888"/>
            <a:ext cx="5010150" cy="3757612"/>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8975" y="4759325"/>
            <a:ext cx="5510213" cy="4510088"/>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517063"/>
            <a:ext cx="2984500" cy="501650"/>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US"/>
          </a:p>
        </p:txBody>
      </p:sp>
      <p:sp>
        <p:nvSpPr>
          <p:cNvPr id="3079" name="Rectangle 7"/>
          <p:cNvSpPr>
            <a:spLocks noGrp="1" noChangeArrowheads="1"/>
          </p:cNvSpPr>
          <p:nvPr>
            <p:ph type="sldNum" sz="quarter" idx="5"/>
          </p:nvPr>
        </p:nvSpPr>
        <p:spPr bwMode="auto">
          <a:xfrm>
            <a:off x="3902075" y="9517063"/>
            <a:ext cx="2984500" cy="501650"/>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40C609FA-5F92-46B8-A996-B2F80A1FEF1D}" type="slidenum">
              <a:rPr lang="en-US"/>
              <a:pPr>
                <a:defRPr/>
              </a:pPr>
              <a:t>‹#›</a:t>
            </a:fld>
            <a:endParaRPr lang="en-US"/>
          </a:p>
        </p:txBody>
      </p:sp>
    </p:spTree>
    <p:extLst>
      <p:ext uri="{BB962C8B-B14F-4D97-AF65-F5344CB8AC3E}">
        <p14:creationId xmlns:p14="http://schemas.microsoft.com/office/powerpoint/2010/main" val="33667487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9BF93BAC-3B0A-4263-BCD9-ADDCB53E053C}" type="slidenum">
              <a:rPr lang="en-US" smtClean="0"/>
              <a:pPr/>
              <a:t>2</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vi-VN" smtClean="0"/>
          </a:p>
        </p:txBody>
      </p:sp>
    </p:spTree>
    <p:extLst>
      <p:ext uri="{BB962C8B-B14F-4D97-AF65-F5344CB8AC3E}">
        <p14:creationId xmlns:p14="http://schemas.microsoft.com/office/powerpoint/2010/main" val="4031050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FE285D25-4A85-4F63-AF92-6FF2174BF647}" type="slidenum">
              <a:rPr lang="en-US" smtClean="0"/>
              <a:pPr/>
              <a:t>3</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marL="304800" indent="-304800" eaLnBrk="1" hangingPunct="1"/>
            <a:endParaRPr lang="vi-VN" b="1" smtClean="0"/>
          </a:p>
        </p:txBody>
      </p:sp>
    </p:spTree>
    <p:extLst>
      <p:ext uri="{BB962C8B-B14F-4D97-AF65-F5344CB8AC3E}">
        <p14:creationId xmlns:p14="http://schemas.microsoft.com/office/powerpoint/2010/main" val="3524493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1D76B1D1-3833-4F4A-9060-EABBD053E345}" type="slidenum">
              <a:rPr lang="en-US" smtClean="0"/>
              <a:pPr/>
              <a:t>4</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marL="304800" indent="-304800" eaLnBrk="1" hangingPunct="1"/>
            <a:endParaRPr lang="vi-VN" b="1" smtClean="0"/>
          </a:p>
        </p:txBody>
      </p:sp>
    </p:spTree>
    <p:extLst>
      <p:ext uri="{BB962C8B-B14F-4D97-AF65-F5344CB8AC3E}">
        <p14:creationId xmlns:p14="http://schemas.microsoft.com/office/powerpoint/2010/main" val="2549918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1C9A4093-E14C-4388-81C4-DAE0C591287F}" type="slidenum">
              <a:rPr lang="en-US" smtClean="0"/>
              <a:pPr/>
              <a:t>5</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marL="304800" indent="-304800" eaLnBrk="1" hangingPunct="1"/>
            <a:endParaRPr lang="vi-VN" b="1" smtClean="0"/>
          </a:p>
        </p:txBody>
      </p:sp>
    </p:spTree>
    <p:extLst>
      <p:ext uri="{BB962C8B-B14F-4D97-AF65-F5344CB8AC3E}">
        <p14:creationId xmlns:p14="http://schemas.microsoft.com/office/powerpoint/2010/main" val="3275942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A36824A-540F-486E-8CCB-71BECEA49F10}" type="slidenum">
              <a:rPr lang="en-US" smtClean="0"/>
              <a:pPr/>
              <a:t>7</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vi-VN" smtClean="0"/>
          </a:p>
        </p:txBody>
      </p:sp>
    </p:spTree>
    <p:extLst>
      <p:ext uri="{BB962C8B-B14F-4D97-AF65-F5344CB8AC3E}">
        <p14:creationId xmlns:p14="http://schemas.microsoft.com/office/powerpoint/2010/main" val="1030532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B9DEFDE5-E799-4666-9157-84AD0A26E92B}" type="slidenum">
              <a:rPr lang="en-US" smtClean="0"/>
              <a:pPr/>
              <a:t>10</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vi-VN" smtClean="0"/>
          </a:p>
        </p:txBody>
      </p:sp>
    </p:spTree>
    <p:extLst>
      <p:ext uri="{BB962C8B-B14F-4D97-AF65-F5344CB8AC3E}">
        <p14:creationId xmlns:p14="http://schemas.microsoft.com/office/powerpoint/2010/main" val="2697458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5ECA5D20-CEB0-4480-A570-FB89054E8662}" type="slidenum">
              <a:rPr lang="en-US" smtClean="0"/>
              <a:pPr/>
              <a:t>12</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marL="304800" indent="-304800" eaLnBrk="1" hangingPunct="1"/>
            <a:endParaRPr lang="vi-VN" b="1" smtClean="0"/>
          </a:p>
        </p:txBody>
      </p:sp>
    </p:spTree>
    <p:extLst>
      <p:ext uri="{BB962C8B-B14F-4D97-AF65-F5344CB8AC3E}">
        <p14:creationId xmlns:p14="http://schemas.microsoft.com/office/powerpoint/2010/main" val="1527976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F9B987D-5334-4C59-A5E5-7362D8EA6031}" type="slidenum">
              <a:rPr lang="en-US" smtClean="0"/>
              <a:pPr/>
              <a:t>20</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vi-VN" smtClean="0"/>
          </a:p>
        </p:txBody>
      </p:sp>
    </p:spTree>
    <p:extLst>
      <p:ext uri="{BB962C8B-B14F-4D97-AF65-F5344CB8AC3E}">
        <p14:creationId xmlns:p14="http://schemas.microsoft.com/office/powerpoint/2010/main" val="1344777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7BAC09-11E1-47F9-9D58-840D261C57C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C4D162-04FC-498F-AEA4-38EF9685517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A406D8-2B6A-4CDF-B70B-2CF707F85B1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652655-5788-44F0-8F45-B5DBA73F761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301A79-2814-4678-8E6F-F29E99E7CBA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BE27BB-E02A-4C87-8B05-4A7A4BE5ACC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45C6315-07BD-48B2-9CA7-D94A4ABCEB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E3608DE-B1C5-4568-BBE4-15C038D0FC0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874942F-9252-4335-8647-7876F7AE4C6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0F6BA9-F737-4BDB-BE42-4A290094B23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D55E0A-32B1-4FD4-B39A-6EFDB266832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03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03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03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25A1933-C47C-4868-A6EA-FA576BEB330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4.xml"/><Relationship Id="rId7" Type="http://schemas.openxmlformats.org/officeDocument/2006/relationships/image" Target="../media/image28.png"/><Relationship Id="rId12" Type="http://schemas.openxmlformats.org/officeDocument/2006/relationships/image" Target="../media/image33.jpeg"/><Relationship Id="rId2" Type="http://schemas.openxmlformats.org/officeDocument/2006/relationships/video" Target="file:///F:\Ch&#237;nh%20Th&#7911;y%20T&#226;n\C&#193;B&#200;.MPG" TargetMode="External"/><Relationship Id="rId1" Type="http://schemas.openxmlformats.org/officeDocument/2006/relationships/video" Target="file:///F:\Ch&#237;nh%20Th&#7911;y%20T&#226;n\B&#193;T%20C&#193;.MPG" TargetMode="Externa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ontrol" Target="../activeX/activeX3.xml"/><Relationship Id="rId1" Type="http://schemas.openxmlformats.org/officeDocument/2006/relationships/vmlDrawing" Target="../drawings/vmlDrawing3.vml"/><Relationship Id="rId4" Type="http://schemas.openxmlformats.org/officeDocument/2006/relationships/image" Target="../media/image11.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7" Type="http://schemas.openxmlformats.org/officeDocument/2006/relationships/image" Target="../media/image41.gif"/><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gif"/><Relationship Id="rId5" Type="http://schemas.openxmlformats.org/officeDocument/2006/relationships/image" Target="../media/image39.gif"/><Relationship Id="rId4" Type="http://schemas.openxmlformats.org/officeDocument/2006/relationships/image" Target="../media/image38.emf"/></Relationships>
</file>

<file path=ppt/slides/_rels/slide23.xml.rels><?xml version="1.0" encoding="UTF-8" standalone="yes"?>
<Relationships xmlns="http://schemas.openxmlformats.org/package/2006/relationships"><Relationship Id="rId3" Type="http://schemas.openxmlformats.org/officeDocument/2006/relationships/image" Target="../media/image42.emf"/><Relationship Id="rId7" Type="http://schemas.openxmlformats.org/officeDocument/2006/relationships/image" Target="../media/image41.gif"/><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gif"/><Relationship Id="rId5" Type="http://schemas.openxmlformats.org/officeDocument/2006/relationships/image" Target="../media/image39.gif"/><Relationship Id="rId4" Type="http://schemas.openxmlformats.org/officeDocument/2006/relationships/image" Target="../media/image43.emf"/></Relationships>
</file>

<file path=ppt/slides/_rels/slide24.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gi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gif"/><Relationship Id="rId4" Type="http://schemas.openxmlformats.org/officeDocument/2006/relationships/image" Target="../media/image48.gi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3.png"/><Relationship Id="rId7" Type="http://schemas.openxmlformats.org/officeDocument/2006/relationships/hyperlink" Target="http://images.google.com.vn/imgres?imgurl=http://www.amthuc365.vn/forums/imagehosting/10490e9098077fa.jpg&amp;imgrefurl=http://www.amthuc365.vn/forums/showthread.php?t=3927&amp;usg=__cwtJGEpi8X6iQSqCFWh3ZXswEj8=&amp;h=489&amp;w=415&amp;sz=49&amp;hl=vi&amp;start=1&amp;tbnid=YXahmp-vfa0j7M:&amp;tbnh=130&amp;tbnw=110&amp;prev=/images?q=SAU+RIENG&amp;gbv=2&amp;hl=vi" TargetMode="External"/><Relationship Id="rId12" Type="http://schemas.openxmlformats.org/officeDocument/2006/relationships/image" Target="../media/image20.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19.jpeg"/><Relationship Id="rId5" Type="http://schemas.openxmlformats.org/officeDocument/2006/relationships/hyperlink" Target="http://images.google.com.vn/imgres?imgurl=http://ngonnguhoc.org/bttiengviet/a/test%201/tuvung/xoai.jpg&amp;imgrefurl=http://ngonnguhoc.org/bttiengviet/a/test%201/tuvung/test1_tuvung2.htm&amp;usg=__raPZFx-iiLL3VoRHQ-2ty13K6Gk=&amp;h=242&amp;w=212&amp;sz=9&amp;hl=vi&amp;start=9&amp;tbnid=KPFYSuhfYM_5KM:&amp;tbnh=110&amp;tbnw=96&amp;prev=/images?q=XOAI&amp;gbv=2&amp;hl=vi" TargetMode="External"/><Relationship Id="rId10" Type="http://schemas.openxmlformats.org/officeDocument/2006/relationships/image" Target="../media/image18.jpeg"/><Relationship Id="rId4" Type="http://schemas.openxmlformats.org/officeDocument/2006/relationships/image" Target="../media/image14.jpeg"/><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6372" name="Rectangle 4"/>
          <p:cNvSpPr>
            <a:spLocks noChangeArrowheads="1"/>
          </p:cNvSpPr>
          <p:nvPr/>
        </p:nvSpPr>
        <p:spPr bwMode="auto">
          <a:xfrm>
            <a:off x="1524000" y="595313"/>
            <a:ext cx="6019800" cy="461665"/>
          </a:xfrm>
          <a:prstGeom prst="rect">
            <a:avLst/>
          </a:prstGeom>
          <a:noFill/>
          <a:ln w="9525">
            <a:noFill/>
            <a:miter lim="800000"/>
            <a:headEnd/>
            <a:tailEnd/>
          </a:ln>
          <a:effectLst/>
        </p:spPr>
        <p:txBody>
          <a:bodyPr>
            <a:spAutoFit/>
          </a:bodyPr>
          <a:lstStyle/>
          <a:p>
            <a:pPr algn="ctr">
              <a:spcBef>
                <a:spcPct val="50000"/>
              </a:spcBef>
              <a:defRPr/>
            </a:pPr>
            <a:r>
              <a:rPr lang="en-US" sz="2400" b="1" u="sng" smtClean="0">
                <a:solidFill>
                  <a:schemeClr val="bg1"/>
                </a:solidFill>
                <a:effectLst>
                  <a:outerShdw blurRad="38100" dist="38100" dir="2700000" algn="tl">
                    <a:srgbClr val="C0C0C0"/>
                  </a:outerShdw>
                </a:effectLst>
              </a:rPr>
              <a:t>ĐỊA </a:t>
            </a:r>
            <a:r>
              <a:rPr lang="en-US" sz="2400" b="1" u="sng" dirty="0">
                <a:solidFill>
                  <a:schemeClr val="bg1"/>
                </a:solidFill>
                <a:effectLst>
                  <a:outerShdw blurRad="38100" dist="38100" dir="2700000" algn="tl">
                    <a:srgbClr val="C0C0C0"/>
                  </a:outerShdw>
                </a:effectLst>
              </a:rPr>
              <a:t>LÍ</a:t>
            </a:r>
          </a:p>
        </p:txBody>
      </p:sp>
      <p:sp>
        <p:nvSpPr>
          <p:cNvPr id="186374" name="Text Box 6"/>
          <p:cNvSpPr txBox="1">
            <a:spLocks noChangeArrowheads="1"/>
          </p:cNvSpPr>
          <p:nvPr/>
        </p:nvSpPr>
        <p:spPr bwMode="auto">
          <a:xfrm>
            <a:off x="1752600" y="1600200"/>
            <a:ext cx="6172200" cy="519113"/>
          </a:xfrm>
          <a:prstGeom prst="rect">
            <a:avLst/>
          </a:prstGeom>
          <a:noFill/>
          <a:ln w="9525">
            <a:noFill/>
            <a:miter lim="800000"/>
            <a:headEnd/>
            <a:tailEnd/>
          </a:ln>
        </p:spPr>
        <p:txBody>
          <a:bodyPr>
            <a:spAutoFit/>
          </a:bodyPr>
          <a:lstStyle/>
          <a:p>
            <a:pPr algn="ctr" eaLnBrk="0" hangingPunct="0">
              <a:spcBef>
                <a:spcPct val="50000"/>
              </a:spcBef>
            </a:pPr>
            <a:r>
              <a:rPr lang="en-US" sz="2800" b="1">
                <a:latin typeface="Tahoma" pitchFamily="34" charset="0"/>
              </a:rPr>
              <a:t>Người dân ở đồng bằng Nam Bộ</a:t>
            </a:r>
          </a:p>
        </p:txBody>
      </p:sp>
      <p:sp>
        <p:nvSpPr>
          <p:cNvPr id="186375" name="Line 7"/>
          <p:cNvSpPr>
            <a:spLocks noChangeShapeType="1"/>
          </p:cNvSpPr>
          <p:nvPr/>
        </p:nvSpPr>
        <p:spPr bwMode="auto">
          <a:xfrm flipH="1">
            <a:off x="990600" y="2133600"/>
            <a:ext cx="3124200" cy="914400"/>
          </a:xfrm>
          <a:prstGeom prst="line">
            <a:avLst/>
          </a:prstGeom>
          <a:noFill/>
          <a:ln w="28575">
            <a:solidFill>
              <a:schemeClr val="tx1"/>
            </a:solidFill>
            <a:round/>
            <a:headEnd/>
            <a:tailEnd/>
          </a:ln>
        </p:spPr>
        <p:txBody>
          <a:bodyPr/>
          <a:lstStyle/>
          <a:p>
            <a:endParaRPr lang="vi-VN"/>
          </a:p>
        </p:txBody>
      </p:sp>
      <p:sp>
        <p:nvSpPr>
          <p:cNvPr id="186376" name="Line 8"/>
          <p:cNvSpPr>
            <a:spLocks noChangeShapeType="1"/>
          </p:cNvSpPr>
          <p:nvPr/>
        </p:nvSpPr>
        <p:spPr bwMode="auto">
          <a:xfrm flipH="1">
            <a:off x="2743200" y="2209800"/>
            <a:ext cx="1752600" cy="914400"/>
          </a:xfrm>
          <a:prstGeom prst="line">
            <a:avLst/>
          </a:prstGeom>
          <a:noFill/>
          <a:ln w="28575">
            <a:solidFill>
              <a:schemeClr val="tx1"/>
            </a:solidFill>
            <a:round/>
            <a:headEnd/>
            <a:tailEnd/>
          </a:ln>
        </p:spPr>
        <p:txBody>
          <a:bodyPr/>
          <a:lstStyle/>
          <a:p>
            <a:endParaRPr lang="vi-VN"/>
          </a:p>
        </p:txBody>
      </p:sp>
      <p:sp>
        <p:nvSpPr>
          <p:cNvPr id="186377" name="Line 9"/>
          <p:cNvSpPr>
            <a:spLocks noChangeShapeType="1"/>
          </p:cNvSpPr>
          <p:nvPr/>
        </p:nvSpPr>
        <p:spPr bwMode="auto">
          <a:xfrm>
            <a:off x="4724400" y="2209800"/>
            <a:ext cx="457200" cy="914400"/>
          </a:xfrm>
          <a:prstGeom prst="line">
            <a:avLst/>
          </a:prstGeom>
          <a:noFill/>
          <a:ln w="28575">
            <a:solidFill>
              <a:schemeClr val="tx1"/>
            </a:solidFill>
            <a:round/>
            <a:headEnd/>
            <a:tailEnd/>
          </a:ln>
        </p:spPr>
        <p:txBody>
          <a:bodyPr/>
          <a:lstStyle/>
          <a:p>
            <a:endParaRPr lang="vi-VN"/>
          </a:p>
        </p:txBody>
      </p:sp>
      <p:sp>
        <p:nvSpPr>
          <p:cNvPr id="186378" name="Line 10"/>
          <p:cNvSpPr>
            <a:spLocks noChangeShapeType="1"/>
          </p:cNvSpPr>
          <p:nvPr/>
        </p:nvSpPr>
        <p:spPr bwMode="auto">
          <a:xfrm>
            <a:off x="5029200" y="2209800"/>
            <a:ext cx="1752600" cy="838200"/>
          </a:xfrm>
          <a:prstGeom prst="line">
            <a:avLst/>
          </a:prstGeom>
          <a:noFill/>
          <a:ln w="28575">
            <a:solidFill>
              <a:schemeClr val="tx1"/>
            </a:solidFill>
            <a:round/>
            <a:headEnd/>
            <a:tailEnd/>
          </a:ln>
        </p:spPr>
        <p:txBody>
          <a:bodyPr/>
          <a:lstStyle/>
          <a:p>
            <a:endParaRPr lang="vi-VN"/>
          </a:p>
        </p:txBody>
      </p:sp>
      <p:sp>
        <p:nvSpPr>
          <p:cNvPr id="186380" name="Rectangle 12"/>
          <p:cNvSpPr>
            <a:spLocks noChangeArrowheads="1"/>
          </p:cNvSpPr>
          <p:nvPr/>
        </p:nvSpPr>
        <p:spPr bwMode="auto">
          <a:xfrm>
            <a:off x="228600" y="3048000"/>
            <a:ext cx="1524000" cy="2819400"/>
          </a:xfrm>
          <a:prstGeom prst="rect">
            <a:avLst/>
          </a:prstGeom>
          <a:solidFill>
            <a:schemeClr val="accent1"/>
          </a:solidFill>
          <a:ln w="9525">
            <a:solidFill>
              <a:schemeClr val="tx1"/>
            </a:solidFill>
            <a:miter lim="800000"/>
            <a:headEnd/>
            <a:tailEnd/>
          </a:ln>
        </p:spPr>
        <p:txBody>
          <a:bodyPr anchor="ctr"/>
          <a:lstStyle/>
          <a:p>
            <a:pPr algn="ctr"/>
            <a:r>
              <a:rPr lang="en-US" sz="2400" b="1"/>
              <a:t>Các dân tộc sinh sống: …</a:t>
            </a:r>
          </a:p>
          <a:p>
            <a:pPr algn="ctr"/>
            <a:endParaRPr lang="en-US" sz="2400" b="1"/>
          </a:p>
          <a:p>
            <a:pPr algn="ctr"/>
            <a:endParaRPr lang="en-US" sz="2400" b="1"/>
          </a:p>
          <a:p>
            <a:pPr algn="ctr"/>
            <a:endParaRPr lang="en-US" sz="2400" b="1"/>
          </a:p>
          <a:p>
            <a:pPr algn="ctr"/>
            <a:endParaRPr lang="en-US" sz="2400" b="1"/>
          </a:p>
        </p:txBody>
      </p:sp>
      <p:sp>
        <p:nvSpPr>
          <p:cNvPr id="186381" name="Text Box 13"/>
          <p:cNvSpPr txBox="1">
            <a:spLocks noChangeArrowheads="1"/>
          </p:cNvSpPr>
          <p:nvPr/>
        </p:nvSpPr>
        <p:spPr bwMode="auto">
          <a:xfrm>
            <a:off x="304800" y="4267200"/>
            <a:ext cx="1387475" cy="1560513"/>
          </a:xfrm>
          <a:prstGeom prst="rect">
            <a:avLst/>
          </a:prstGeom>
          <a:noFill/>
          <a:ln w="9525">
            <a:noFill/>
            <a:miter lim="800000"/>
            <a:headEnd/>
            <a:tailEnd/>
          </a:ln>
        </p:spPr>
        <p:txBody>
          <a:bodyPr/>
          <a:lstStyle/>
          <a:p>
            <a:pPr algn="ctr"/>
            <a:r>
              <a:rPr lang="en-US" sz="2400" b="1">
                <a:solidFill>
                  <a:srgbClr val="FF0000"/>
                </a:solidFill>
              </a:rPr>
              <a:t>Kinh, Chăm, Khơ-me, Hoa</a:t>
            </a:r>
          </a:p>
        </p:txBody>
      </p:sp>
      <p:sp>
        <p:nvSpPr>
          <p:cNvPr id="186382" name="Rectangle 14"/>
          <p:cNvSpPr>
            <a:spLocks noChangeArrowheads="1"/>
          </p:cNvSpPr>
          <p:nvPr/>
        </p:nvSpPr>
        <p:spPr bwMode="auto">
          <a:xfrm>
            <a:off x="2514600" y="3124200"/>
            <a:ext cx="1524000" cy="2819400"/>
          </a:xfrm>
          <a:prstGeom prst="rect">
            <a:avLst/>
          </a:prstGeom>
          <a:solidFill>
            <a:schemeClr val="accent1"/>
          </a:solidFill>
          <a:ln w="9525">
            <a:solidFill>
              <a:schemeClr val="tx1"/>
            </a:solidFill>
            <a:miter lim="800000"/>
            <a:headEnd/>
            <a:tailEnd/>
          </a:ln>
        </p:spPr>
        <p:txBody>
          <a:bodyPr anchor="ctr"/>
          <a:lstStyle/>
          <a:p>
            <a:pPr algn="ctr"/>
            <a:r>
              <a:rPr lang="en-US" sz="2400" b="1"/>
              <a:t>Phương tiện đi lại chủ yếu: …</a:t>
            </a:r>
          </a:p>
          <a:p>
            <a:pPr algn="ctr"/>
            <a:endParaRPr lang="en-US" sz="2400" b="1"/>
          </a:p>
          <a:p>
            <a:pPr algn="ctr"/>
            <a:endParaRPr lang="en-US" sz="2400" b="1"/>
          </a:p>
          <a:p>
            <a:pPr algn="ctr"/>
            <a:endParaRPr lang="en-US" sz="2400" b="1"/>
          </a:p>
        </p:txBody>
      </p:sp>
      <p:sp>
        <p:nvSpPr>
          <p:cNvPr id="186383" name="Text Box 15"/>
          <p:cNvSpPr txBox="1">
            <a:spLocks noChangeArrowheads="1"/>
          </p:cNvSpPr>
          <p:nvPr/>
        </p:nvSpPr>
        <p:spPr bwMode="auto">
          <a:xfrm>
            <a:off x="2514600" y="4419600"/>
            <a:ext cx="1387475" cy="1066800"/>
          </a:xfrm>
          <a:prstGeom prst="rect">
            <a:avLst/>
          </a:prstGeom>
          <a:noFill/>
          <a:ln w="9525">
            <a:noFill/>
            <a:miter lim="800000"/>
            <a:headEnd/>
            <a:tailEnd/>
          </a:ln>
        </p:spPr>
        <p:txBody>
          <a:bodyPr/>
          <a:lstStyle/>
          <a:p>
            <a:pPr algn="ctr"/>
            <a:r>
              <a:rPr lang="en-US" sz="2400" b="1">
                <a:solidFill>
                  <a:srgbClr val="FF0000"/>
                </a:solidFill>
              </a:rPr>
              <a:t>Xuồng, ghe</a:t>
            </a:r>
          </a:p>
        </p:txBody>
      </p:sp>
      <p:sp>
        <p:nvSpPr>
          <p:cNvPr id="186384" name="Rectangle 16"/>
          <p:cNvSpPr>
            <a:spLocks noChangeArrowheads="1"/>
          </p:cNvSpPr>
          <p:nvPr/>
        </p:nvSpPr>
        <p:spPr bwMode="auto">
          <a:xfrm>
            <a:off x="4648200" y="3048000"/>
            <a:ext cx="1524000" cy="2819400"/>
          </a:xfrm>
          <a:prstGeom prst="rect">
            <a:avLst/>
          </a:prstGeom>
          <a:solidFill>
            <a:schemeClr val="accent1"/>
          </a:solidFill>
          <a:ln w="9525">
            <a:solidFill>
              <a:schemeClr val="tx1"/>
            </a:solidFill>
            <a:miter lim="800000"/>
            <a:headEnd/>
            <a:tailEnd/>
          </a:ln>
        </p:spPr>
        <p:txBody>
          <a:bodyPr anchor="ctr"/>
          <a:lstStyle/>
          <a:p>
            <a:pPr algn="ctr"/>
            <a:r>
              <a:rPr lang="en-US" sz="2400" b="1"/>
              <a:t>Nhà ở: …</a:t>
            </a:r>
          </a:p>
          <a:p>
            <a:pPr algn="ctr"/>
            <a:endParaRPr lang="en-US" sz="2400" b="1"/>
          </a:p>
          <a:p>
            <a:pPr algn="ctr"/>
            <a:endParaRPr lang="en-US" sz="2400" b="1"/>
          </a:p>
          <a:p>
            <a:pPr algn="ctr"/>
            <a:endParaRPr lang="en-US" sz="2400" b="1"/>
          </a:p>
          <a:p>
            <a:pPr algn="ctr"/>
            <a:endParaRPr lang="en-US" sz="2400" b="1"/>
          </a:p>
          <a:p>
            <a:pPr algn="ctr"/>
            <a:endParaRPr lang="en-US" sz="2400" b="1"/>
          </a:p>
        </p:txBody>
      </p:sp>
      <p:sp>
        <p:nvSpPr>
          <p:cNvPr id="186385" name="Text Box 17"/>
          <p:cNvSpPr txBox="1">
            <a:spLocks noChangeArrowheads="1"/>
          </p:cNvSpPr>
          <p:nvPr/>
        </p:nvSpPr>
        <p:spPr bwMode="auto">
          <a:xfrm>
            <a:off x="4648200" y="3657600"/>
            <a:ext cx="1524000" cy="2286000"/>
          </a:xfrm>
          <a:prstGeom prst="rect">
            <a:avLst/>
          </a:prstGeom>
          <a:noFill/>
          <a:ln w="9525">
            <a:noFill/>
            <a:miter lim="800000"/>
            <a:headEnd/>
            <a:tailEnd/>
          </a:ln>
        </p:spPr>
        <p:txBody>
          <a:bodyPr/>
          <a:lstStyle/>
          <a:p>
            <a:pPr algn="ctr"/>
            <a:r>
              <a:rPr lang="en-US" sz="2200" b="1">
                <a:solidFill>
                  <a:srgbClr val="FF0000"/>
                </a:solidFill>
              </a:rPr>
              <a:t>Thường làm nhà dọc theo các sông ngòi, kênh rạch</a:t>
            </a:r>
          </a:p>
        </p:txBody>
      </p:sp>
      <p:sp>
        <p:nvSpPr>
          <p:cNvPr id="186386" name="Rectangle 18"/>
          <p:cNvSpPr>
            <a:spLocks noChangeArrowheads="1"/>
          </p:cNvSpPr>
          <p:nvPr/>
        </p:nvSpPr>
        <p:spPr bwMode="auto">
          <a:xfrm>
            <a:off x="6629400" y="3048000"/>
            <a:ext cx="1524000" cy="2819400"/>
          </a:xfrm>
          <a:prstGeom prst="rect">
            <a:avLst/>
          </a:prstGeom>
          <a:solidFill>
            <a:schemeClr val="accent1"/>
          </a:solidFill>
          <a:ln w="9525">
            <a:solidFill>
              <a:schemeClr val="tx1"/>
            </a:solidFill>
            <a:miter lim="800000"/>
            <a:headEnd/>
            <a:tailEnd/>
          </a:ln>
        </p:spPr>
        <p:txBody>
          <a:bodyPr anchor="ctr"/>
          <a:lstStyle/>
          <a:p>
            <a:pPr algn="ctr"/>
            <a:r>
              <a:rPr lang="en-US" sz="2400" b="1"/>
              <a:t>Trang phục: …</a:t>
            </a:r>
          </a:p>
          <a:p>
            <a:pPr algn="ctr"/>
            <a:endParaRPr lang="en-US" sz="2400" b="1"/>
          </a:p>
          <a:p>
            <a:pPr algn="ctr"/>
            <a:endParaRPr lang="en-US" sz="2400" b="1"/>
          </a:p>
          <a:p>
            <a:pPr algn="ctr"/>
            <a:endParaRPr lang="en-US" sz="2400" b="1"/>
          </a:p>
          <a:p>
            <a:pPr algn="ctr"/>
            <a:endParaRPr lang="en-US" sz="2400" b="1"/>
          </a:p>
          <a:p>
            <a:pPr algn="ctr"/>
            <a:endParaRPr lang="en-US" sz="2400" b="1"/>
          </a:p>
        </p:txBody>
      </p:sp>
      <p:sp>
        <p:nvSpPr>
          <p:cNvPr id="186387" name="Text Box 19"/>
          <p:cNvSpPr txBox="1">
            <a:spLocks noChangeArrowheads="1"/>
          </p:cNvSpPr>
          <p:nvPr/>
        </p:nvSpPr>
        <p:spPr bwMode="auto">
          <a:xfrm>
            <a:off x="6553200" y="3962400"/>
            <a:ext cx="1524000" cy="1219200"/>
          </a:xfrm>
          <a:prstGeom prst="rect">
            <a:avLst/>
          </a:prstGeom>
          <a:noFill/>
          <a:ln w="9525">
            <a:noFill/>
            <a:miter lim="800000"/>
            <a:headEnd/>
            <a:tailEnd/>
          </a:ln>
        </p:spPr>
        <p:txBody>
          <a:bodyPr/>
          <a:lstStyle/>
          <a:p>
            <a:pPr algn="ctr"/>
            <a:r>
              <a:rPr lang="en-US" sz="2400" b="1">
                <a:solidFill>
                  <a:srgbClr val="FF0000"/>
                </a:solidFill>
              </a:rPr>
              <a:t>Quần áo bà ba, khăn rằn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86374"/>
                                        </p:tgtEl>
                                        <p:attrNameLst>
                                          <p:attrName>style.visibility</p:attrName>
                                        </p:attrNameLst>
                                      </p:cBhvr>
                                      <p:to>
                                        <p:strVal val="visible"/>
                                      </p:to>
                                    </p:set>
                                    <p:animEffect transition="in" filter="diamond(in)">
                                      <p:cBhvr>
                                        <p:cTn id="7" dur="1000"/>
                                        <p:tgtEl>
                                          <p:spTgt spid="186374"/>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86378"/>
                                        </p:tgtEl>
                                        <p:attrNameLst>
                                          <p:attrName>style.visibility</p:attrName>
                                        </p:attrNameLst>
                                      </p:cBhvr>
                                      <p:to>
                                        <p:strVal val="visible"/>
                                      </p:to>
                                    </p:set>
                                    <p:animEffect transition="in" filter="strips(downRight)">
                                      <p:cBhvr>
                                        <p:cTn id="10" dur="1000"/>
                                        <p:tgtEl>
                                          <p:spTgt spid="186378"/>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86377"/>
                                        </p:tgtEl>
                                        <p:attrNameLst>
                                          <p:attrName>style.visibility</p:attrName>
                                        </p:attrNameLst>
                                      </p:cBhvr>
                                      <p:to>
                                        <p:strVal val="visible"/>
                                      </p:to>
                                    </p:set>
                                    <p:animEffect transition="in" filter="strips(downLeft)">
                                      <p:cBhvr>
                                        <p:cTn id="13" dur="1000"/>
                                        <p:tgtEl>
                                          <p:spTgt spid="186377"/>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186376"/>
                                        </p:tgtEl>
                                        <p:attrNameLst>
                                          <p:attrName>style.visibility</p:attrName>
                                        </p:attrNameLst>
                                      </p:cBhvr>
                                      <p:to>
                                        <p:strVal val="visible"/>
                                      </p:to>
                                    </p:set>
                                    <p:animEffect transition="in" filter="strips(downLeft)">
                                      <p:cBhvr>
                                        <p:cTn id="16" dur="1000"/>
                                        <p:tgtEl>
                                          <p:spTgt spid="186376"/>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186375"/>
                                        </p:tgtEl>
                                        <p:attrNameLst>
                                          <p:attrName>style.visibility</p:attrName>
                                        </p:attrNameLst>
                                      </p:cBhvr>
                                      <p:to>
                                        <p:strVal val="visible"/>
                                      </p:to>
                                    </p:set>
                                    <p:animEffect transition="in" filter="strips(downLeft)">
                                      <p:cBhvr>
                                        <p:cTn id="19" dur="1000"/>
                                        <p:tgtEl>
                                          <p:spTgt spid="186375"/>
                                        </p:tgtEl>
                                      </p:cBhvr>
                                    </p:animEffect>
                                  </p:childTnLst>
                                </p:cTn>
                              </p:par>
                            </p:childTnLst>
                          </p:cTn>
                        </p:par>
                        <p:par>
                          <p:cTn id="20" fill="hold">
                            <p:stCondLst>
                              <p:cond delay="1000"/>
                            </p:stCondLst>
                            <p:childTnLst>
                              <p:par>
                                <p:cTn id="21" presetID="20" presetClass="entr" presetSubtype="0" fill="hold" grpId="0" nodeType="afterEffect">
                                  <p:stCondLst>
                                    <p:cond delay="0"/>
                                  </p:stCondLst>
                                  <p:childTnLst>
                                    <p:set>
                                      <p:cBhvr>
                                        <p:cTn id="22" dur="1" fill="hold">
                                          <p:stCondLst>
                                            <p:cond delay="0"/>
                                          </p:stCondLst>
                                        </p:cTn>
                                        <p:tgtEl>
                                          <p:spTgt spid="186380"/>
                                        </p:tgtEl>
                                        <p:attrNameLst>
                                          <p:attrName>style.visibility</p:attrName>
                                        </p:attrNameLst>
                                      </p:cBhvr>
                                      <p:to>
                                        <p:strVal val="visible"/>
                                      </p:to>
                                    </p:set>
                                    <p:animEffect transition="in" filter="wedge">
                                      <p:cBhvr>
                                        <p:cTn id="23" dur="1000"/>
                                        <p:tgtEl>
                                          <p:spTgt spid="186380"/>
                                        </p:tgtEl>
                                      </p:cBhvr>
                                    </p:animEffect>
                                  </p:childTnLst>
                                </p:cTn>
                              </p:par>
                              <p:par>
                                <p:cTn id="24" presetID="20" presetClass="entr" presetSubtype="0" fill="hold" nodeType="withEffect">
                                  <p:stCondLst>
                                    <p:cond delay="0"/>
                                  </p:stCondLst>
                                  <p:childTnLst>
                                    <p:set>
                                      <p:cBhvr>
                                        <p:cTn id="25" dur="1" fill="hold">
                                          <p:stCondLst>
                                            <p:cond delay="0"/>
                                          </p:stCondLst>
                                        </p:cTn>
                                        <p:tgtEl>
                                          <p:spTgt spid="186382"/>
                                        </p:tgtEl>
                                        <p:attrNameLst>
                                          <p:attrName>style.visibility</p:attrName>
                                        </p:attrNameLst>
                                      </p:cBhvr>
                                      <p:to>
                                        <p:strVal val="visible"/>
                                      </p:to>
                                    </p:set>
                                    <p:animEffect transition="in" filter="wedge">
                                      <p:cBhvr>
                                        <p:cTn id="26" dur="1000"/>
                                        <p:tgtEl>
                                          <p:spTgt spid="186382"/>
                                        </p:tgtEl>
                                      </p:cBhvr>
                                    </p:animEffect>
                                  </p:childTnLst>
                                </p:cTn>
                              </p:par>
                              <p:par>
                                <p:cTn id="27" presetID="20" presetClass="entr" presetSubtype="0" fill="hold" nodeType="withEffect">
                                  <p:stCondLst>
                                    <p:cond delay="0"/>
                                  </p:stCondLst>
                                  <p:childTnLst>
                                    <p:set>
                                      <p:cBhvr>
                                        <p:cTn id="28" dur="1" fill="hold">
                                          <p:stCondLst>
                                            <p:cond delay="0"/>
                                          </p:stCondLst>
                                        </p:cTn>
                                        <p:tgtEl>
                                          <p:spTgt spid="186384"/>
                                        </p:tgtEl>
                                        <p:attrNameLst>
                                          <p:attrName>style.visibility</p:attrName>
                                        </p:attrNameLst>
                                      </p:cBhvr>
                                      <p:to>
                                        <p:strVal val="visible"/>
                                      </p:to>
                                    </p:set>
                                    <p:animEffect transition="in" filter="wedge">
                                      <p:cBhvr>
                                        <p:cTn id="29" dur="1000"/>
                                        <p:tgtEl>
                                          <p:spTgt spid="186384"/>
                                        </p:tgtEl>
                                      </p:cBhvr>
                                    </p:animEffect>
                                  </p:childTnLst>
                                </p:cTn>
                              </p:par>
                              <p:par>
                                <p:cTn id="30" presetID="20" presetClass="entr" presetSubtype="0" fill="hold" nodeType="withEffect">
                                  <p:stCondLst>
                                    <p:cond delay="0"/>
                                  </p:stCondLst>
                                  <p:childTnLst>
                                    <p:set>
                                      <p:cBhvr>
                                        <p:cTn id="31" dur="1" fill="hold">
                                          <p:stCondLst>
                                            <p:cond delay="0"/>
                                          </p:stCondLst>
                                        </p:cTn>
                                        <p:tgtEl>
                                          <p:spTgt spid="186386"/>
                                        </p:tgtEl>
                                        <p:attrNameLst>
                                          <p:attrName>style.visibility</p:attrName>
                                        </p:attrNameLst>
                                      </p:cBhvr>
                                      <p:to>
                                        <p:strVal val="visible"/>
                                      </p:to>
                                    </p:set>
                                    <p:animEffect transition="in" filter="wedge">
                                      <p:cBhvr>
                                        <p:cTn id="32" dur="1000"/>
                                        <p:tgtEl>
                                          <p:spTgt spid="18638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86380"/>
                    </p:tgtEl>
                  </p:cond>
                </p:stCondLst>
                <p:endSync evt="end" delay="0">
                  <p:rtn val="all"/>
                </p:endSync>
                <p:childTnLst>
                  <p:par>
                    <p:cTn id="34" fill="hold">
                      <p:stCondLst>
                        <p:cond delay="0"/>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86381"/>
                                        </p:tgtEl>
                                        <p:attrNameLst>
                                          <p:attrName>style.visibility</p:attrName>
                                        </p:attrNameLst>
                                      </p:cBhvr>
                                      <p:to>
                                        <p:strVal val="visible"/>
                                      </p:to>
                                    </p:set>
                                    <p:animEffect transition="in" filter="dissolve">
                                      <p:cBhvr>
                                        <p:cTn id="38" dur="500"/>
                                        <p:tgtEl>
                                          <p:spTgt spid="186381"/>
                                        </p:tgtEl>
                                      </p:cBhvr>
                                    </p:animEffect>
                                  </p:childTnLst>
                                </p:cTn>
                              </p:par>
                            </p:childTnLst>
                          </p:cTn>
                        </p:par>
                      </p:childTnLst>
                    </p:cTn>
                  </p:par>
                </p:childTnLst>
              </p:cTn>
              <p:nextCondLst>
                <p:cond evt="onClick" delay="0">
                  <p:tgtEl>
                    <p:spTgt spid="186380"/>
                  </p:tgtEl>
                </p:cond>
              </p:nextCondLst>
            </p:seq>
            <p:seq concurrent="1" nextAc="seek">
              <p:cTn id="39" restart="whenNotActive" fill="hold" evtFilter="cancelBubble" nodeType="interactiveSeq">
                <p:stCondLst>
                  <p:cond evt="onClick" delay="0">
                    <p:tgtEl>
                      <p:spTgt spid="186382"/>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186383"/>
                                        </p:tgtEl>
                                        <p:attrNameLst>
                                          <p:attrName>style.visibility</p:attrName>
                                        </p:attrNameLst>
                                      </p:cBhvr>
                                      <p:to>
                                        <p:strVal val="visible"/>
                                      </p:to>
                                    </p:set>
                                    <p:animEffect transition="in" filter="dissolve">
                                      <p:cBhvr>
                                        <p:cTn id="44" dur="500"/>
                                        <p:tgtEl>
                                          <p:spTgt spid="186383"/>
                                        </p:tgtEl>
                                      </p:cBhvr>
                                    </p:animEffect>
                                  </p:childTnLst>
                                </p:cTn>
                              </p:par>
                            </p:childTnLst>
                          </p:cTn>
                        </p:par>
                      </p:childTnLst>
                    </p:cTn>
                  </p:par>
                </p:childTnLst>
              </p:cTn>
              <p:nextCondLst>
                <p:cond evt="onClick" delay="0">
                  <p:tgtEl>
                    <p:spTgt spid="186382"/>
                  </p:tgtEl>
                </p:cond>
              </p:nextCondLst>
            </p:seq>
            <p:seq concurrent="1" nextAc="seek">
              <p:cTn id="45" restart="whenNotActive" fill="hold" evtFilter="cancelBubble" nodeType="interactiveSeq">
                <p:stCondLst>
                  <p:cond evt="onClick" delay="0">
                    <p:tgtEl>
                      <p:spTgt spid="186384"/>
                    </p:tgtEl>
                  </p:cond>
                </p:stCondLst>
                <p:endSync evt="end" delay="0">
                  <p:rtn val="all"/>
                </p:endSync>
                <p:childTnLst>
                  <p:par>
                    <p:cTn id="46" fill="hold">
                      <p:stCondLst>
                        <p:cond delay="0"/>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86385"/>
                                        </p:tgtEl>
                                        <p:attrNameLst>
                                          <p:attrName>style.visibility</p:attrName>
                                        </p:attrNameLst>
                                      </p:cBhvr>
                                      <p:to>
                                        <p:strVal val="visible"/>
                                      </p:to>
                                    </p:set>
                                    <p:animEffect transition="in" filter="dissolve">
                                      <p:cBhvr>
                                        <p:cTn id="50" dur="500"/>
                                        <p:tgtEl>
                                          <p:spTgt spid="186385"/>
                                        </p:tgtEl>
                                      </p:cBhvr>
                                    </p:animEffect>
                                  </p:childTnLst>
                                </p:cTn>
                              </p:par>
                            </p:childTnLst>
                          </p:cTn>
                        </p:par>
                      </p:childTnLst>
                    </p:cTn>
                  </p:par>
                </p:childTnLst>
              </p:cTn>
              <p:nextCondLst>
                <p:cond evt="onClick" delay="0">
                  <p:tgtEl>
                    <p:spTgt spid="186384"/>
                  </p:tgtEl>
                </p:cond>
              </p:nextCondLst>
            </p:seq>
            <p:seq concurrent="1" nextAc="seek">
              <p:cTn id="51" restart="whenNotActive" fill="hold" evtFilter="cancelBubble" nodeType="interactiveSeq">
                <p:stCondLst>
                  <p:cond evt="onClick" delay="0">
                    <p:tgtEl>
                      <p:spTgt spid="186386"/>
                    </p:tgtEl>
                  </p:cond>
                </p:stCondLst>
                <p:endSync evt="end" delay="0">
                  <p:rtn val="all"/>
                </p:endSync>
                <p:childTnLst>
                  <p:par>
                    <p:cTn id="52" fill="hold">
                      <p:stCondLst>
                        <p:cond delay="0"/>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186387"/>
                                        </p:tgtEl>
                                        <p:attrNameLst>
                                          <p:attrName>style.visibility</p:attrName>
                                        </p:attrNameLst>
                                      </p:cBhvr>
                                      <p:to>
                                        <p:strVal val="visible"/>
                                      </p:to>
                                    </p:set>
                                    <p:animEffect transition="in" filter="dissolve">
                                      <p:cBhvr>
                                        <p:cTn id="56" dur="500"/>
                                        <p:tgtEl>
                                          <p:spTgt spid="186387"/>
                                        </p:tgtEl>
                                      </p:cBhvr>
                                    </p:animEffect>
                                  </p:childTnLst>
                                </p:cTn>
                              </p:par>
                            </p:childTnLst>
                          </p:cTn>
                        </p:par>
                      </p:childTnLst>
                    </p:cTn>
                  </p:par>
                </p:childTnLst>
              </p:cTn>
              <p:nextCondLst>
                <p:cond evt="onClick" delay="0">
                  <p:tgtEl>
                    <p:spTgt spid="186386"/>
                  </p:tgtEl>
                </p:cond>
              </p:nextCondLst>
            </p:seq>
          </p:childTnLst>
        </p:cTn>
      </p:par>
    </p:tnLst>
    <p:bldLst>
      <p:bldP spid="186374" grpId="0"/>
      <p:bldP spid="186375" grpId="0" animBg="1"/>
      <p:bldP spid="186376" grpId="0" animBg="1"/>
      <p:bldP spid="186377" grpId="0" animBg="1"/>
      <p:bldP spid="186378" grpId="0" animBg="1"/>
      <p:bldP spid="186380" grpId="0" animBg="1"/>
      <p:bldP spid="186381" grpId="0"/>
      <p:bldP spid="186383" grpId="0"/>
      <p:bldP spid="186385" grpId="0"/>
      <p:bldP spid="18638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check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2051" name="WindowsMediaPlayer1" r:id="rId2" imgW="7694640" imgH="5334120"/>
        </mc:Choice>
        <mc:Fallback>
          <p:control name="WindowsMediaPlayer1" r:id="rId2" imgW="7694640" imgH="5334120">
            <p:pic>
              <p:nvPicPr>
                <p:cNvPr id="2" name="WindowsMediaPlayer1"/>
                <p:cNvPicPr preferRelativeResize="0">
                  <a:picLocks noChangeArrowheads="1" noChangeShapeType="1"/>
                </p:cNvPicPr>
                <p:nvPr/>
              </p:nvPicPr>
              <p:blipFill>
                <a:blip r:embed="rId4"/>
                <a:srcRect/>
                <a:stretch>
                  <a:fillRect/>
                </a:stretch>
              </p:blipFill>
              <p:spPr bwMode="auto">
                <a:xfrm>
                  <a:off x="685800" y="685800"/>
                  <a:ext cx="7696200" cy="53340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0" name="Text Box 22"/>
          <p:cNvSpPr txBox="1">
            <a:spLocks noChangeArrowheads="1"/>
          </p:cNvSpPr>
          <p:nvPr/>
        </p:nvSpPr>
        <p:spPr bwMode="auto">
          <a:xfrm>
            <a:off x="228600" y="1981200"/>
            <a:ext cx="8686800" cy="2220913"/>
          </a:xfrm>
          <a:prstGeom prst="rect">
            <a:avLst/>
          </a:prstGeom>
          <a:solidFill>
            <a:schemeClr val="hlink"/>
          </a:solidFill>
          <a:ln w="57150" cap="rnd">
            <a:solidFill>
              <a:srgbClr val="FF0000"/>
            </a:solidFill>
            <a:prstDash val="sysDot"/>
            <a:miter lim="800000"/>
            <a:headEnd/>
            <a:tailEnd/>
          </a:ln>
        </p:spPr>
        <p:txBody>
          <a:bodyPr>
            <a:spAutoFit/>
          </a:bodyPr>
          <a:lstStyle/>
          <a:p>
            <a:pPr algn="just">
              <a:spcBef>
                <a:spcPct val="50000"/>
              </a:spcBef>
            </a:pPr>
            <a:r>
              <a:rPr lang="en-US" sz="4000" b="1">
                <a:solidFill>
                  <a:srgbClr val="0000CC"/>
                </a:solidFill>
              </a:rPr>
              <a:t>   </a:t>
            </a:r>
            <a:r>
              <a:rPr lang="en-US" sz="3200" b="1">
                <a:solidFill>
                  <a:srgbClr val="0000CC"/>
                </a:solidFill>
                <a:latin typeface="Times New Roman" pitchFamily="18" charset="0"/>
              </a:rPr>
              <a:t>Nhờ có đất đai màu mỡ, khí hậu nóng ẩm, người dân cần cù lao động nên đồng bằng Nam Bộ đã trở thành vựa lúa, vựa trái cây lớn nhất cả nước.</a:t>
            </a:r>
          </a:p>
        </p:txBody>
      </p:sp>
      <p:sp>
        <p:nvSpPr>
          <p:cNvPr id="2071" name="Text Box 23"/>
          <p:cNvSpPr txBox="1">
            <a:spLocks noChangeArrowheads="1"/>
          </p:cNvSpPr>
          <p:nvPr/>
        </p:nvSpPr>
        <p:spPr bwMode="auto">
          <a:xfrm>
            <a:off x="304800" y="1371600"/>
            <a:ext cx="8077200" cy="457200"/>
          </a:xfrm>
          <a:prstGeom prst="rect">
            <a:avLst/>
          </a:prstGeom>
          <a:solidFill>
            <a:schemeClr val="tx1"/>
          </a:solidFill>
          <a:ln w="9525">
            <a:noFill/>
            <a:miter lim="800000"/>
            <a:headEnd/>
            <a:tailEnd/>
          </a:ln>
        </p:spPr>
        <p:txBody>
          <a:bodyPr>
            <a:spAutoFit/>
          </a:bodyPr>
          <a:lstStyle/>
          <a:p>
            <a:pPr>
              <a:spcBef>
                <a:spcPct val="50000"/>
              </a:spcBef>
            </a:pPr>
            <a:r>
              <a:rPr lang="en-US" sz="2400" b="1" u="sng">
                <a:solidFill>
                  <a:schemeClr val="bg1"/>
                </a:solidFill>
              </a:rPr>
              <a:t>* Hoạt động 1: </a:t>
            </a:r>
            <a:r>
              <a:rPr lang="en-US" sz="2400" b="1">
                <a:solidFill>
                  <a:schemeClr val="bg1"/>
                </a:solidFill>
              </a:rPr>
              <a:t>Vựa lúa, vựa trái cây lớn nhất cả nước</a:t>
            </a: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71"/>
                                        </p:tgtEl>
                                        <p:attrNameLst>
                                          <p:attrName>style.visibility</p:attrName>
                                        </p:attrNameLst>
                                      </p:cBhvr>
                                      <p:to>
                                        <p:strVal val="visible"/>
                                      </p:to>
                                    </p:set>
                                    <p:animEffect transition="in" filter="diamond(in)">
                                      <p:cBhvr>
                                        <p:cTn id="7" dur="1000"/>
                                        <p:tgtEl>
                                          <p:spTgt spid="2071"/>
                                        </p:tgtEl>
                                      </p:cBhvr>
                                    </p:animEffect>
                                  </p:childTnLst>
                                </p:cTn>
                              </p:par>
                            </p:childTnLst>
                          </p:cTn>
                        </p:par>
                        <p:par>
                          <p:cTn id="8" fill="hold">
                            <p:stCondLst>
                              <p:cond delay="1000"/>
                            </p:stCondLst>
                            <p:childTnLst>
                              <p:par>
                                <p:cTn id="9" presetID="29" presetClass="entr" presetSubtype="0" fill="hold" grpId="0" nodeType="afterEffect">
                                  <p:stCondLst>
                                    <p:cond delay="0"/>
                                  </p:stCondLst>
                                  <p:childTnLst>
                                    <p:set>
                                      <p:cBhvr>
                                        <p:cTn id="10" dur="1" fill="hold">
                                          <p:stCondLst>
                                            <p:cond delay="0"/>
                                          </p:stCondLst>
                                        </p:cTn>
                                        <p:tgtEl>
                                          <p:spTgt spid="2070"/>
                                        </p:tgtEl>
                                        <p:attrNameLst>
                                          <p:attrName>style.visibility</p:attrName>
                                        </p:attrNameLst>
                                      </p:cBhvr>
                                      <p:to>
                                        <p:strVal val="visible"/>
                                      </p:to>
                                    </p:set>
                                    <p:anim calcmode="lin" valueType="num">
                                      <p:cBhvr>
                                        <p:cTn id="11" dur="1000" fill="hold"/>
                                        <p:tgtEl>
                                          <p:spTgt spid="2070"/>
                                        </p:tgtEl>
                                        <p:attrNameLst>
                                          <p:attrName>ppt_x</p:attrName>
                                        </p:attrNameLst>
                                      </p:cBhvr>
                                      <p:tavLst>
                                        <p:tav tm="0">
                                          <p:val>
                                            <p:strVal val="#ppt_x-.2"/>
                                          </p:val>
                                        </p:tav>
                                        <p:tav tm="100000">
                                          <p:val>
                                            <p:strVal val="#ppt_x"/>
                                          </p:val>
                                        </p:tav>
                                      </p:tavLst>
                                    </p:anim>
                                    <p:anim calcmode="lin" valueType="num">
                                      <p:cBhvr>
                                        <p:cTn id="12" dur="1000" fill="hold"/>
                                        <p:tgtEl>
                                          <p:spTgt spid="2070"/>
                                        </p:tgtEl>
                                        <p:attrNameLst>
                                          <p:attrName>ppt_y</p:attrName>
                                        </p:attrNameLst>
                                      </p:cBhvr>
                                      <p:tavLst>
                                        <p:tav tm="0">
                                          <p:val>
                                            <p:strVal val="#ppt_y"/>
                                          </p:val>
                                        </p:tav>
                                        <p:tav tm="100000">
                                          <p:val>
                                            <p:strVal val="#ppt_y"/>
                                          </p:val>
                                        </p:tav>
                                      </p:tavLst>
                                    </p:anim>
                                    <p:animEffect transition="in" filter="wipe(right)" prLst="gradientSize: 0.1">
                                      <p:cBhvr>
                                        <p:cTn id="13" dur="1000"/>
                                        <p:tgtEl>
                                          <p:spTgt spid="2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0" grpId="0" animBg="1"/>
      <p:bldP spid="207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71" name="Picture 7" descr="17052006(022)"/>
          <p:cNvPicPr>
            <a:picLocks noGrp="1" noChangeAspect="1" noChangeArrowheads="1"/>
          </p:cNvPicPr>
          <p:nvPr>
            <p:ph type="body" idx="1"/>
          </p:nvPr>
        </p:nvPicPr>
        <p:blipFill>
          <a:blip r:embed="rId2">
            <a:lum contrast="12000"/>
          </a:blip>
          <a:srcRect/>
          <a:stretch>
            <a:fillRect/>
          </a:stretch>
        </p:blipFill>
        <p:spPr>
          <a:xfrm>
            <a:off x="0" y="2209800"/>
            <a:ext cx="9144000" cy="4648200"/>
          </a:xfrm>
          <a:noFill/>
        </p:spPr>
      </p:pic>
      <p:sp>
        <p:nvSpPr>
          <p:cNvPr id="190468" name="Text Box 4"/>
          <p:cNvSpPr txBox="1">
            <a:spLocks noChangeArrowheads="1"/>
          </p:cNvSpPr>
          <p:nvPr/>
        </p:nvSpPr>
        <p:spPr bwMode="auto">
          <a:xfrm>
            <a:off x="381000" y="2209800"/>
            <a:ext cx="8458200" cy="822325"/>
          </a:xfrm>
          <a:prstGeom prst="rect">
            <a:avLst/>
          </a:prstGeom>
          <a:solidFill>
            <a:schemeClr val="tx1"/>
          </a:solidFill>
          <a:ln w="9525">
            <a:noFill/>
            <a:miter lim="800000"/>
            <a:headEnd/>
            <a:tailEnd/>
          </a:ln>
        </p:spPr>
        <p:txBody>
          <a:bodyPr>
            <a:spAutoFit/>
          </a:bodyPr>
          <a:lstStyle/>
          <a:p>
            <a:pPr>
              <a:spcBef>
                <a:spcPct val="50000"/>
              </a:spcBef>
            </a:pPr>
            <a:r>
              <a:rPr lang="en-US" sz="2400" b="1">
                <a:solidFill>
                  <a:schemeClr val="bg1"/>
                </a:solidFill>
              </a:rPr>
              <a:t>* Hoạt động 2: Nơi nuôi và đánh bắt nhiều thủy sản nhất cả nước</a:t>
            </a:r>
          </a:p>
        </p:txBody>
      </p:sp>
      <p:sp>
        <p:nvSpPr>
          <p:cNvPr id="190469" name="Text Box 5"/>
          <p:cNvSpPr txBox="1">
            <a:spLocks noChangeArrowheads="1"/>
          </p:cNvSpPr>
          <p:nvPr/>
        </p:nvSpPr>
        <p:spPr bwMode="auto">
          <a:xfrm>
            <a:off x="1143000" y="1219200"/>
            <a:ext cx="7010400" cy="946150"/>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0000CC"/>
                </a:solidFill>
                <a:effectLst>
                  <a:outerShdw blurRad="38100" dist="38100" dir="2700000" algn="tl">
                    <a:srgbClr val="C0C0C0"/>
                  </a:outerShdw>
                </a:effectLst>
              </a:rPr>
              <a:t>BÀI 19: HOẠT ĐỘNG SẢN XUẤT </a:t>
            </a:r>
            <a:br>
              <a:rPr lang="en-US" sz="2800" b="1">
                <a:solidFill>
                  <a:srgbClr val="0000CC"/>
                </a:solidFill>
                <a:effectLst>
                  <a:outerShdw blurRad="38100" dist="38100" dir="2700000" algn="tl">
                    <a:srgbClr val="C0C0C0"/>
                  </a:outerShdw>
                </a:effectLst>
              </a:rPr>
            </a:br>
            <a:r>
              <a:rPr lang="en-US" sz="2800" b="1">
                <a:solidFill>
                  <a:srgbClr val="0000CC"/>
                </a:solidFill>
                <a:effectLst>
                  <a:outerShdw blurRad="38100" dist="38100" dir="2700000" algn="tl">
                    <a:srgbClr val="C0C0C0"/>
                  </a:outerShdw>
                </a:effectLst>
              </a:rPr>
              <a:t>CỦA NGƯỜI DÂN ĐỒNG BẰNG NAM BỘ  </a:t>
            </a:r>
          </a:p>
        </p:txBody>
      </p:sp>
      <p:sp>
        <p:nvSpPr>
          <p:cNvPr id="190470" name="Rectangle 6"/>
          <p:cNvSpPr>
            <a:spLocks noChangeArrowheads="1"/>
          </p:cNvSpPr>
          <p:nvPr/>
        </p:nvSpPr>
        <p:spPr bwMode="auto">
          <a:xfrm>
            <a:off x="1676400" y="152400"/>
            <a:ext cx="5867400" cy="461665"/>
          </a:xfrm>
          <a:prstGeom prst="rect">
            <a:avLst/>
          </a:prstGeom>
          <a:noFill/>
          <a:ln w="9525">
            <a:noFill/>
            <a:miter lim="800000"/>
            <a:headEnd/>
            <a:tailEnd/>
          </a:ln>
          <a:effectLst/>
        </p:spPr>
        <p:txBody>
          <a:bodyPr>
            <a:spAutoFit/>
          </a:bodyPr>
          <a:lstStyle/>
          <a:p>
            <a:pPr algn="ctr">
              <a:spcBef>
                <a:spcPct val="50000"/>
              </a:spcBef>
              <a:defRPr/>
            </a:pPr>
            <a:r>
              <a:rPr lang="en-US" sz="2400" b="1" u="sng" smtClean="0">
                <a:solidFill>
                  <a:srgbClr val="0000CC"/>
                </a:solidFill>
                <a:effectLst>
                  <a:outerShdw blurRad="38100" dist="38100" dir="2700000" algn="tl">
                    <a:srgbClr val="C0C0C0"/>
                  </a:outerShdw>
                </a:effectLst>
              </a:rPr>
              <a:t>ĐỊA </a:t>
            </a:r>
            <a:r>
              <a:rPr lang="en-US" sz="2400" b="1" u="sng" dirty="0">
                <a:solidFill>
                  <a:srgbClr val="0000CC"/>
                </a:solidFill>
                <a:effectLst>
                  <a:outerShdw blurRad="38100" dist="38100" dir="2700000" algn="tl">
                    <a:srgbClr val="C0C0C0"/>
                  </a:outerShdw>
                </a:effectLst>
              </a:rPr>
              <a:t>LÍ</a:t>
            </a:r>
          </a:p>
        </p:txBody>
      </p:sp>
      <p:sp>
        <p:nvSpPr>
          <p:cNvPr id="190472" name="Text Box 8"/>
          <p:cNvSpPr txBox="1">
            <a:spLocks noChangeArrowheads="1"/>
          </p:cNvSpPr>
          <p:nvPr/>
        </p:nvSpPr>
        <p:spPr bwMode="auto">
          <a:xfrm>
            <a:off x="1828800" y="2590800"/>
            <a:ext cx="981075" cy="457200"/>
          </a:xfrm>
          <a:prstGeom prst="rect">
            <a:avLst/>
          </a:prstGeom>
          <a:noFill/>
          <a:ln w="9525">
            <a:noFill/>
            <a:miter lim="800000"/>
            <a:headEnd/>
            <a:tailEnd/>
          </a:ln>
        </p:spPr>
        <p:txBody>
          <a:bodyPr wrap="none">
            <a:spAutoFit/>
          </a:bodyPr>
          <a:lstStyle/>
          <a:p>
            <a:r>
              <a:rPr lang="en-US" sz="2400" b="1">
                <a:solidFill>
                  <a:srgbClr val="FF0000"/>
                </a:solidFill>
              </a:rPr>
              <a:t>S/123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0468"/>
                                        </p:tgtEl>
                                        <p:attrNameLst>
                                          <p:attrName>style.visibility</p:attrName>
                                        </p:attrNameLst>
                                      </p:cBhvr>
                                      <p:to>
                                        <p:strVal val="visible"/>
                                      </p:to>
                                    </p:set>
                                    <p:animEffect transition="in" filter="dissolve">
                                      <p:cBhvr>
                                        <p:cTn id="7" dur="500"/>
                                        <p:tgtEl>
                                          <p:spTgt spid="190468"/>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90471"/>
                                        </p:tgtEl>
                                        <p:attrNameLst>
                                          <p:attrName>style.visibility</p:attrName>
                                        </p:attrNameLst>
                                      </p:cBhvr>
                                      <p:to>
                                        <p:strVal val="visible"/>
                                      </p:to>
                                    </p:set>
                                    <p:animEffect transition="in" filter="dissolve">
                                      <p:cBhvr>
                                        <p:cTn id="11" dur="500"/>
                                        <p:tgtEl>
                                          <p:spTgt spid="190471"/>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90472"/>
                                        </p:tgtEl>
                                        <p:attrNameLst>
                                          <p:attrName>style.visibility</p:attrName>
                                        </p:attrNameLst>
                                      </p:cBhvr>
                                      <p:to>
                                        <p:strVal val="visible"/>
                                      </p:to>
                                    </p:set>
                                    <p:animEffect transition="in" filter="dissolve">
                                      <p:cBhvr>
                                        <p:cTn id="16" dur="500"/>
                                        <p:tgtEl>
                                          <p:spTgt spid="190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8" grpId="0" animBg="1"/>
      <p:bldP spid="19047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8" name="Picture 4" descr="Untitled-1"/>
          <p:cNvPicPr>
            <a:picLocks noChangeAspect="1" noChangeArrowheads="1"/>
          </p:cNvPicPr>
          <p:nvPr/>
        </p:nvPicPr>
        <p:blipFill>
          <a:blip r:embed="rId2">
            <a:lum bright="-12000" contrast="6000"/>
          </a:blip>
          <a:srcRect/>
          <a:stretch>
            <a:fillRect/>
          </a:stretch>
        </p:blipFill>
        <p:spPr bwMode="auto">
          <a:xfrm>
            <a:off x="304800" y="304800"/>
            <a:ext cx="8534400" cy="6324600"/>
          </a:xfrm>
          <a:prstGeom prst="rect">
            <a:avLst/>
          </a:prstGeom>
          <a:noFill/>
          <a:ln w="38100">
            <a:solidFill>
              <a:srgbClr val="6600CC"/>
            </a:solidFill>
            <a:prstDash val="sysDot"/>
            <a:miter lim="800000"/>
            <a:headEnd/>
            <a:tailEnd/>
          </a:ln>
        </p:spPr>
      </p:pic>
      <p:sp>
        <p:nvSpPr>
          <p:cNvPr id="200709" name="Text Box 5"/>
          <p:cNvSpPr txBox="1">
            <a:spLocks noChangeArrowheads="1"/>
          </p:cNvSpPr>
          <p:nvPr/>
        </p:nvSpPr>
        <p:spPr bwMode="auto">
          <a:xfrm>
            <a:off x="609600" y="6259513"/>
            <a:ext cx="7908925" cy="396875"/>
          </a:xfrm>
          <a:prstGeom prst="rect">
            <a:avLst/>
          </a:prstGeom>
          <a:solidFill>
            <a:schemeClr val="bg2"/>
          </a:solidFill>
          <a:ln w="9525">
            <a:noFill/>
            <a:miter lim="800000"/>
            <a:headEnd/>
            <a:tailEnd/>
          </a:ln>
        </p:spPr>
        <p:txBody>
          <a:bodyPr wrap="none">
            <a:spAutoFit/>
          </a:bodyPr>
          <a:lstStyle/>
          <a:p>
            <a:r>
              <a:rPr lang="en-US" sz="2000" b="1">
                <a:solidFill>
                  <a:srgbClr val="FF0000"/>
                </a:solidFill>
              </a:rPr>
              <a:t>Vùng biển rộng lớn, mạng lưới sông ngòi dày đặc và chằng chịt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00708"/>
                                        </p:tgtEl>
                                        <p:attrNameLst>
                                          <p:attrName>style.visibility</p:attrName>
                                        </p:attrNameLst>
                                      </p:cBhvr>
                                      <p:to>
                                        <p:strVal val="visible"/>
                                      </p:to>
                                    </p:set>
                                    <p:animEffect transition="in" filter="dissolve">
                                      <p:cBhvr>
                                        <p:cTn id="7" dur="500"/>
                                        <p:tgtEl>
                                          <p:spTgt spid="20070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0709"/>
                                        </p:tgtEl>
                                        <p:attrNameLst>
                                          <p:attrName>style.visibility</p:attrName>
                                        </p:attrNameLst>
                                      </p:cBhvr>
                                      <p:to>
                                        <p:strVal val="visible"/>
                                      </p:to>
                                    </p:set>
                                    <p:animEffect transition="in" filter="dissolve">
                                      <p:cBhvr>
                                        <p:cTn id="12" dur="500"/>
                                        <p:tgtEl>
                                          <p:spTgt spid="200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ext Box 2"/>
          <p:cNvSpPr txBox="1">
            <a:spLocks noChangeArrowheads="1"/>
          </p:cNvSpPr>
          <p:nvPr/>
        </p:nvSpPr>
        <p:spPr bwMode="auto">
          <a:xfrm>
            <a:off x="533400" y="4038600"/>
            <a:ext cx="8229600" cy="830263"/>
          </a:xfrm>
          <a:prstGeom prst="rect">
            <a:avLst/>
          </a:prstGeom>
          <a:noFill/>
          <a:ln w="9525">
            <a:noFill/>
            <a:miter lim="800000"/>
            <a:headEnd/>
            <a:tailEnd/>
          </a:ln>
        </p:spPr>
        <p:txBody>
          <a:bodyPr>
            <a:spAutoFit/>
          </a:bodyPr>
          <a:lstStyle/>
          <a:p>
            <a:r>
              <a:rPr lang="en-US" sz="2400" b="1"/>
              <a:t>1. Nhờ điều kiện nào người dân ở đồng bằng Nam Bộ nuôi trồng  và đánh bắt được nhiều thuỷ sản?  </a:t>
            </a:r>
          </a:p>
        </p:txBody>
      </p:sp>
      <p:sp>
        <p:nvSpPr>
          <p:cNvPr id="219139" name="Text Box 3"/>
          <p:cNvSpPr txBox="1">
            <a:spLocks noChangeArrowheads="1"/>
          </p:cNvSpPr>
          <p:nvPr/>
        </p:nvSpPr>
        <p:spPr bwMode="auto">
          <a:xfrm>
            <a:off x="533400" y="4876800"/>
            <a:ext cx="8153400" cy="461665"/>
          </a:xfrm>
          <a:prstGeom prst="rect">
            <a:avLst/>
          </a:prstGeom>
          <a:noFill/>
          <a:ln w="9525">
            <a:noFill/>
            <a:miter lim="800000"/>
            <a:headEnd/>
            <a:tailEnd/>
          </a:ln>
        </p:spPr>
        <p:txBody>
          <a:bodyPr>
            <a:spAutoFit/>
          </a:bodyPr>
          <a:lstStyle/>
          <a:p>
            <a:r>
              <a:rPr lang="en-US" sz="2400" b="1" dirty="0"/>
              <a:t>2. </a:t>
            </a:r>
            <a:r>
              <a:rPr lang="en-US" sz="2400" b="1" dirty="0" err="1"/>
              <a:t>Kể</a:t>
            </a:r>
            <a:r>
              <a:rPr lang="en-US" sz="2400" b="1" dirty="0"/>
              <a:t> </a:t>
            </a:r>
            <a:r>
              <a:rPr lang="en-US" sz="2400" b="1" dirty="0" err="1"/>
              <a:t>tên</a:t>
            </a:r>
            <a:r>
              <a:rPr lang="en-US" sz="2400" b="1" dirty="0"/>
              <a:t> </a:t>
            </a:r>
            <a:r>
              <a:rPr lang="en-US" sz="2400" b="1" dirty="0" err="1"/>
              <a:t>các</a:t>
            </a:r>
            <a:r>
              <a:rPr lang="en-US" sz="2400" b="1" dirty="0"/>
              <a:t> </a:t>
            </a:r>
            <a:r>
              <a:rPr lang="en-US" sz="2400" b="1" dirty="0" err="1"/>
              <a:t>loại</a:t>
            </a:r>
            <a:r>
              <a:rPr lang="en-US" sz="2400" b="1" dirty="0"/>
              <a:t> </a:t>
            </a:r>
            <a:r>
              <a:rPr lang="en-US" sz="2400" b="1" dirty="0" err="1"/>
              <a:t>thủy</a:t>
            </a:r>
            <a:r>
              <a:rPr lang="en-US" sz="2400" b="1" dirty="0"/>
              <a:t> </a:t>
            </a:r>
            <a:r>
              <a:rPr lang="en-US" sz="2400" b="1" dirty="0" err="1" smtClean="0"/>
              <a:t>sản</a:t>
            </a:r>
            <a:r>
              <a:rPr lang="en-US" sz="2400" b="1" dirty="0" smtClean="0"/>
              <a:t> </a:t>
            </a:r>
            <a:r>
              <a:rPr lang="en-US" sz="2400" b="1" dirty="0"/>
              <a:t>ở </a:t>
            </a:r>
            <a:r>
              <a:rPr lang="en-US" sz="2400" b="1" dirty="0" err="1"/>
              <a:t>đồng</a:t>
            </a:r>
            <a:r>
              <a:rPr lang="en-US" sz="2400" b="1" dirty="0"/>
              <a:t> </a:t>
            </a:r>
            <a:r>
              <a:rPr lang="en-US" sz="2400" b="1" dirty="0" err="1"/>
              <a:t>bằng</a:t>
            </a:r>
            <a:r>
              <a:rPr lang="en-US" sz="2400" b="1" dirty="0"/>
              <a:t> Nam </a:t>
            </a:r>
            <a:r>
              <a:rPr lang="en-US" sz="2400" b="1" dirty="0" err="1"/>
              <a:t>Bộ</a:t>
            </a:r>
            <a:r>
              <a:rPr lang="en-US" sz="2400" b="1" dirty="0"/>
              <a:t>?</a:t>
            </a:r>
          </a:p>
        </p:txBody>
      </p:sp>
      <p:sp>
        <p:nvSpPr>
          <p:cNvPr id="219140" name="Text Box 4"/>
          <p:cNvSpPr txBox="1">
            <a:spLocks noChangeArrowheads="1"/>
          </p:cNvSpPr>
          <p:nvPr/>
        </p:nvSpPr>
        <p:spPr bwMode="auto">
          <a:xfrm>
            <a:off x="609600" y="5715000"/>
            <a:ext cx="8110538" cy="830263"/>
          </a:xfrm>
          <a:prstGeom prst="rect">
            <a:avLst/>
          </a:prstGeom>
          <a:noFill/>
          <a:ln w="9525">
            <a:noFill/>
            <a:miter lim="800000"/>
            <a:headEnd/>
            <a:tailEnd/>
          </a:ln>
        </p:spPr>
        <p:txBody>
          <a:bodyPr>
            <a:spAutoFit/>
          </a:bodyPr>
          <a:lstStyle/>
          <a:p>
            <a:r>
              <a:rPr lang="en-US" sz="2400" b="1"/>
              <a:t>3. Thuỷ sản ở đồng bằng Nam bộ được tiêu thụ ở đâu?</a:t>
            </a:r>
          </a:p>
        </p:txBody>
      </p:sp>
      <p:sp>
        <p:nvSpPr>
          <p:cNvPr id="15365" name="Text Box 5"/>
          <p:cNvSpPr txBox="1">
            <a:spLocks noChangeArrowheads="1"/>
          </p:cNvSpPr>
          <p:nvPr/>
        </p:nvSpPr>
        <p:spPr bwMode="auto">
          <a:xfrm>
            <a:off x="381000" y="2209800"/>
            <a:ext cx="8458200" cy="822325"/>
          </a:xfrm>
          <a:prstGeom prst="rect">
            <a:avLst/>
          </a:prstGeom>
          <a:solidFill>
            <a:schemeClr val="tx1"/>
          </a:solidFill>
          <a:ln w="9525">
            <a:noFill/>
            <a:miter lim="800000"/>
            <a:headEnd/>
            <a:tailEnd/>
          </a:ln>
        </p:spPr>
        <p:txBody>
          <a:bodyPr>
            <a:spAutoFit/>
          </a:bodyPr>
          <a:lstStyle/>
          <a:p>
            <a:pPr>
              <a:spcBef>
                <a:spcPct val="50000"/>
              </a:spcBef>
            </a:pPr>
            <a:r>
              <a:rPr lang="en-US" sz="2400" b="1">
                <a:solidFill>
                  <a:schemeClr val="bg1"/>
                </a:solidFill>
              </a:rPr>
              <a:t>* Hoạt động 2: Nơi nuôi và đánh bắt nhiều thủy sản nhất cả nước</a:t>
            </a:r>
          </a:p>
        </p:txBody>
      </p:sp>
      <p:sp>
        <p:nvSpPr>
          <p:cNvPr id="219143" name="Text Box 7"/>
          <p:cNvSpPr txBox="1">
            <a:spLocks noChangeArrowheads="1"/>
          </p:cNvSpPr>
          <p:nvPr/>
        </p:nvSpPr>
        <p:spPr bwMode="auto">
          <a:xfrm>
            <a:off x="2901950" y="3352800"/>
            <a:ext cx="2889250" cy="457200"/>
          </a:xfrm>
          <a:prstGeom prst="rect">
            <a:avLst/>
          </a:prstGeom>
          <a:solidFill>
            <a:schemeClr val="bg2"/>
          </a:solidFill>
          <a:ln w="9525">
            <a:noFill/>
            <a:miter lim="800000"/>
            <a:headEnd/>
            <a:tailEnd/>
          </a:ln>
        </p:spPr>
        <p:txBody>
          <a:bodyPr wrap="none">
            <a:spAutoFit/>
          </a:bodyPr>
          <a:lstStyle/>
          <a:p>
            <a:r>
              <a:rPr lang="en-US" sz="2400" b="1">
                <a:solidFill>
                  <a:srgbClr val="FF0000"/>
                </a:solidFill>
              </a:rPr>
              <a:t>Thảo luận nhóm 4:</a:t>
            </a:r>
          </a:p>
        </p:txBody>
      </p:sp>
      <p:sp>
        <p:nvSpPr>
          <p:cNvPr id="219144" name="Text Box 8"/>
          <p:cNvSpPr txBox="1">
            <a:spLocks noChangeArrowheads="1"/>
          </p:cNvSpPr>
          <p:nvPr/>
        </p:nvSpPr>
        <p:spPr bwMode="auto">
          <a:xfrm>
            <a:off x="1143000" y="1219200"/>
            <a:ext cx="7010400" cy="946150"/>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0000CC"/>
                </a:solidFill>
                <a:effectLst>
                  <a:outerShdw blurRad="38100" dist="38100" dir="2700000" algn="tl">
                    <a:srgbClr val="C0C0C0"/>
                  </a:outerShdw>
                </a:effectLst>
              </a:rPr>
              <a:t>BÀI 19: HOẠT ĐỘNG SẢN XUẤT </a:t>
            </a:r>
            <a:br>
              <a:rPr lang="en-US" sz="2800" b="1">
                <a:solidFill>
                  <a:srgbClr val="0000CC"/>
                </a:solidFill>
                <a:effectLst>
                  <a:outerShdw blurRad="38100" dist="38100" dir="2700000" algn="tl">
                    <a:srgbClr val="C0C0C0"/>
                  </a:outerShdw>
                </a:effectLst>
              </a:rPr>
            </a:br>
            <a:r>
              <a:rPr lang="en-US" sz="2800" b="1">
                <a:solidFill>
                  <a:srgbClr val="0000CC"/>
                </a:solidFill>
                <a:effectLst>
                  <a:outerShdw blurRad="38100" dist="38100" dir="2700000" algn="tl">
                    <a:srgbClr val="C0C0C0"/>
                  </a:outerShdw>
                </a:effectLst>
              </a:rPr>
              <a:t>CỦA NGƯỜI DÂN ĐỒNG BẰNG NAM BỘ  </a:t>
            </a:r>
          </a:p>
        </p:txBody>
      </p:sp>
      <p:sp>
        <p:nvSpPr>
          <p:cNvPr id="219145" name="Rectangle 9"/>
          <p:cNvSpPr>
            <a:spLocks noChangeArrowheads="1"/>
          </p:cNvSpPr>
          <p:nvPr/>
        </p:nvSpPr>
        <p:spPr bwMode="auto">
          <a:xfrm>
            <a:off x="1600200" y="152400"/>
            <a:ext cx="5943600" cy="461665"/>
          </a:xfrm>
          <a:prstGeom prst="rect">
            <a:avLst/>
          </a:prstGeom>
          <a:noFill/>
          <a:ln w="9525">
            <a:noFill/>
            <a:miter lim="800000"/>
            <a:headEnd/>
            <a:tailEnd/>
          </a:ln>
          <a:effectLst/>
        </p:spPr>
        <p:txBody>
          <a:bodyPr>
            <a:spAutoFit/>
          </a:bodyPr>
          <a:lstStyle/>
          <a:p>
            <a:pPr algn="ctr">
              <a:spcBef>
                <a:spcPct val="50000"/>
              </a:spcBef>
              <a:defRPr/>
            </a:pPr>
            <a:r>
              <a:rPr lang="en-US" sz="2400" b="1" u="sng" smtClean="0">
                <a:solidFill>
                  <a:srgbClr val="0000CC"/>
                </a:solidFill>
                <a:effectLst>
                  <a:outerShdw blurRad="38100" dist="38100" dir="2700000" algn="tl">
                    <a:srgbClr val="C0C0C0"/>
                  </a:outerShdw>
                </a:effectLst>
              </a:rPr>
              <a:t>ĐỊA </a:t>
            </a:r>
            <a:r>
              <a:rPr lang="en-US" sz="2400" b="1" u="sng" dirty="0">
                <a:solidFill>
                  <a:srgbClr val="0000CC"/>
                </a:solidFill>
                <a:effectLst>
                  <a:outerShdw blurRad="38100" dist="38100" dir="2700000" algn="tl">
                    <a:srgbClr val="C0C0C0"/>
                  </a:outerShdw>
                </a:effectLst>
              </a:rPr>
              <a:t>LÍ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9143"/>
                                        </p:tgtEl>
                                        <p:attrNameLst>
                                          <p:attrName>style.visibility</p:attrName>
                                        </p:attrNameLst>
                                      </p:cBhvr>
                                      <p:to>
                                        <p:strVal val="visible"/>
                                      </p:to>
                                    </p:set>
                                    <p:anim calcmode="lin" valueType="num">
                                      <p:cBhvr additive="base">
                                        <p:cTn id="7" dur="1000" fill="hold"/>
                                        <p:tgtEl>
                                          <p:spTgt spid="219143"/>
                                        </p:tgtEl>
                                        <p:attrNameLst>
                                          <p:attrName>ppt_x</p:attrName>
                                        </p:attrNameLst>
                                      </p:cBhvr>
                                      <p:tavLst>
                                        <p:tav tm="0">
                                          <p:val>
                                            <p:strVal val="0-#ppt_w/2"/>
                                          </p:val>
                                        </p:tav>
                                        <p:tav tm="100000">
                                          <p:val>
                                            <p:strVal val="#ppt_x"/>
                                          </p:val>
                                        </p:tav>
                                      </p:tavLst>
                                    </p:anim>
                                    <p:anim calcmode="lin" valueType="num">
                                      <p:cBhvr additive="base">
                                        <p:cTn id="8" dur="1000" fill="hold"/>
                                        <p:tgtEl>
                                          <p:spTgt spid="219143"/>
                                        </p:tgtEl>
                                        <p:attrNameLst>
                                          <p:attrName>ppt_y</p:attrName>
                                        </p:attrNameLst>
                                      </p:cBhvr>
                                      <p:tavLst>
                                        <p:tav tm="0">
                                          <p:val>
                                            <p:strVal val="#ppt_y"/>
                                          </p:val>
                                        </p:tav>
                                        <p:tav tm="100000">
                                          <p:val>
                                            <p:strVal val="#ppt_y"/>
                                          </p:val>
                                        </p:tav>
                                      </p:tavLst>
                                    </p:anim>
                                  </p:childTnLst>
                                </p:cTn>
                              </p:par>
                              <p:par>
                                <p:cTn id="9" presetID="12" presetClass="entr" presetSubtype="4" fill="hold" grpId="0" nodeType="withEffect">
                                  <p:stCondLst>
                                    <p:cond delay="0"/>
                                  </p:stCondLst>
                                  <p:childTnLst>
                                    <p:set>
                                      <p:cBhvr>
                                        <p:cTn id="10" dur="1" fill="hold">
                                          <p:stCondLst>
                                            <p:cond delay="0"/>
                                          </p:stCondLst>
                                        </p:cTn>
                                        <p:tgtEl>
                                          <p:spTgt spid="219138"/>
                                        </p:tgtEl>
                                        <p:attrNameLst>
                                          <p:attrName>style.visibility</p:attrName>
                                        </p:attrNameLst>
                                      </p:cBhvr>
                                      <p:to>
                                        <p:strVal val="visible"/>
                                      </p:to>
                                    </p:set>
                                    <p:animEffect transition="in" filter="slide(fromBottom)">
                                      <p:cBhvr>
                                        <p:cTn id="11" dur="1000"/>
                                        <p:tgtEl>
                                          <p:spTgt spid="219138"/>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219139"/>
                                        </p:tgtEl>
                                        <p:attrNameLst>
                                          <p:attrName>style.visibility</p:attrName>
                                        </p:attrNameLst>
                                      </p:cBhvr>
                                      <p:to>
                                        <p:strVal val="visible"/>
                                      </p:to>
                                    </p:set>
                                    <p:animEffect transition="in" filter="slide(fromBottom)">
                                      <p:cBhvr>
                                        <p:cTn id="14" dur="1000"/>
                                        <p:tgtEl>
                                          <p:spTgt spid="219139"/>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219140"/>
                                        </p:tgtEl>
                                        <p:attrNameLst>
                                          <p:attrName>style.visibility</p:attrName>
                                        </p:attrNameLst>
                                      </p:cBhvr>
                                      <p:to>
                                        <p:strVal val="visible"/>
                                      </p:to>
                                    </p:set>
                                    <p:animEffect transition="in" filter="slide(fromBottom)">
                                      <p:cBhvr>
                                        <p:cTn id="17" dur="1000"/>
                                        <p:tgtEl>
                                          <p:spTgt spid="219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8" grpId="0"/>
      <p:bldP spid="219139" grpId="0"/>
      <p:bldP spid="219140" grpId="0"/>
      <p:bldP spid="2191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ext Box 2"/>
          <p:cNvSpPr txBox="1">
            <a:spLocks noChangeArrowheads="1"/>
          </p:cNvSpPr>
          <p:nvPr/>
        </p:nvSpPr>
        <p:spPr bwMode="auto">
          <a:xfrm>
            <a:off x="533400" y="1447800"/>
            <a:ext cx="8229600" cy="830263"/>
          </a:xfrm>
          <a:prstGeom prst="rect">
            <a:avLst/>
          </a:prstGeom>
          <a:noFill/>
          <a:ln w="9525">
            <a:noFill/>
            <a:miter lim="800000"/>
            <a:headEnd/>
            <a:tailEnd/>
          </a:ln>
        </p:spPr>
        <p:txBody>
          <a:bodyPr>
            <a:spAutoFit/>
          </a:bodyPr>
          <a:lstStyle/>
          <a:p>
            <a:r>
              <a:rPr lang="en-US" sz="2400" b="1" dirty="0"/>
              <a:t>1. </a:t>
            </a:r>
            <a:r>
              <a:rPr lang="en-US" sz="2400" b="1" dirty="0" err="1"/>
              <a:t>Nhờ</a:t>
            </a:r>
            <a:r>
              <a:rPr lang="en-US" sz="2400" b="1" dirty="0"/>
              <a:t> </a:t>
            </a:r>
            <a:r>
              <a:rPr lang="en-US" sz="2400" b="1" dirty="0" err="1"/>
              <a:t>điều</a:t>
            </a:r>
            <a:r>
              <a:rPr lang="en-US" sz="2400" b="1" dirty="0"/>
              <a:t> </a:t>
            </a:r>
            <a:r>
              <a:rPr lang="en-US" sz="2400" b="1" dirty="0" err="1"/>
              <a:t>kiện</a:t>
            </a:r>
            <a:r>
              <a:rPr lang="en-US" sz="2400" b="1" dirty="0"/>
              <a:t> </a:t>
            </a:r>
            <a:r>
              <a:rPr lang="en-US" sz="2400" b="1" dirty="0" err="1"/>
              <a:t>nào</a:t>
            </a:r>
            <a:r>
              <a:rPr lang="en-US" sz="2400" b="1" dirty="0"/>
              <a:t> </a:t>
            </a:r>
            <a:r>
              <a:rPr lang="en-US" sz="2400" b="1" dirty="0" err="1"/>
              <a:t>người</a:t>
            </a:r>
            <a:r>
              <a:rPr lang="en-US" sz="2400" b="1" dirty="0"/>
              <a:t> </a:t>
            </a:r>
            <a:r>
              <a:rPr lang="en-US" sz="2400" b="1" dirty="0" err="1"/>
              <a:t>dân</a:t>
            </a:r>
            <a:r>
              <a:rPr lang="en-US" sz="2400" b="1" dirty="0"/>
              <a:t> ở </a:t>
            </a:r>
            <a:r>
              <a:rPr lang="en-US" sz="2400" b="1" dirty="0" err="1"/>
              <a:t>đồng</a:t>
            </a:r>
            <a:r>
              <a:rPr lang="en-US" sz="2400" b="1" dirty="0"/>
              <a:t> </a:t>
            </a:r>
            <a:r>
              <a:rPr lang="en-US" sz="2400" b="1" dirty="0" err="1"/>
              <a:t>bằng</a:t>
            </a:r>
            <a:r>
              <a:rPr lang="en-US" sz="2400" b="1" dirty="0"/>
              <a:t> Nam </a:t>
            </a:r>
            <a:r>
              <a:rPr lang="en-US" sz="2400" b="1" dirty="0" err="1"/>
              <a:t>Bộ</a:t>
            </a:r>
            <a:r>
              <a:rPr lang="en-US" sz="2400" b="1" dirty="0"/>
              <a:t> </a:t>
            </a:r>
            <a:r>
              <a:rPr lang="en-US" sz="2400" b="1" dirty="0" err="1"/>
              <a:t>nuôi</a:t>
            </a:r>
            <a:r>
              <a:rPr lang="en-US" sz="2400" b="1" dirty="0"/>
              <a:t> </a:t>
            </a:r>
            <a:r>
              <a:rPr lang="en-US" sz="2400" b="1" dirty="0" err="1"/>
              <a:t>trồng</a:t>
            </a:r>
            <a:r>
              <a:rPr lang="en-US" sz="2400" b="1" dirty="0"/>
              <a:t> </a:t>
            </a:r>
            <a:r>
              <a:rPr lang="en-US" sz="2400" b="1" dirty="0" err="1"/>
              <a:t>và</a:t>
            </a:r>
            <a:r>
              <a:rPr lang="en-US" sz="2400" b="1" dirty="0"/>
              <a:t> </a:t>
            </a:r>
            <a:r>
              <a:rPr lang="en-US" sz="2400" b="1" dirty="0" err="1"/>
              <a:t>đánh</a:t>
            </a:r>
            <a:r>
              <a:rPr lang="en-US" sz="2400" b="1" dirty="0"/>
              <a:t> </a:t>
            </a:r>
            <a:r>
              <a:rPr lang="en-US" sz="2400" b="1" dirty="0" err="1"/>
              <a:t>bắt</a:t>
            </a:r>
            <a:r>
              <a:rPr lang="en-US" sz="2400" b="1" dirty="0"/>
              <a:t> </a:t>
            </a:r>
            <a:r>
              <a:rPr lang="en-US" sz="2400" b="1" dirty="0" err="1"/>
              <a:t>được</a:t>
            </a:r>
            <a:r>
              <a:rPr lang="en-US" sz="2400" b="1" dirty="0"/>
              <a:t> </a:t>
            </a:r>
            <a:r>
              <a:rPr lang="en-US" sz="2400" b="1" dirty="0" err="1"/>
              <a:t>nhiều</a:t>
            </a:r>
            <a:r>
              <a:rPr lang="en-US" sz="2400" b="1" dirty="0"/>
              <a:t> </a:t>
            </a:r>
            <a:r>
              <a:rPr lang="en-US" sz="2400" b="1" dirty="0" err="1"/>
              <a:t>thuỷ</a:t>
            </a:r>
            <a:r>
              <a:rPr lang="en-US" sz="2400" b="1" dirty="0"/>
              <a:t> </a:t>
            </a:r>
            <a:r>
              <a:rPr lang="en-US" sz="2400" b="1" dirty="0" err="1"/>
              <a:t>sản</a:t>
            </a:r>
            <a:r>
              <a:rPr lang="en-US" sz="2400" b="1" dirty="0"/>
              <a:t>?  </a:t>
            </a:r>
          </a:p>
        </p:txBody>
      </p:sp>
      <p:sp>
        <p:nvSpPr>
          <p:cNvPr id="193539" name="Text Box 3"/>
          <p:cNvSpPr txBox="1">
            <a:spLocks noChangeArrowheads="1"/>
          </p:cNvSpPr>
          <p:nvPr/>
        </p:nvSpPr>
        <p:spPr bwMode="auto">
          <a:xfrm>
            <a:off x="228600" y="3429000"/>
            <a:ext cx="8763000" cy="461665"/>
          </a:xfrm>
          <a:prstGeom prst="rect">
            <a:avLst/>
          </a:prstGeom>
          <a:noFill/>
          <a:ln w="9525">
            <a:noFill/>
            <a:miter lim="800000"/>
            <a:headEnd/>
            <a:tailEnd/>
          </a:ln>
        </p:spPr>
        <p:txBody>
          <a:bodyPr>
            <a:spAutoFit/>
          </a:bodyPr>
          <a:lstStyle/>
          <a:p>
            <a:r>
              <a:rPr lang="en-US" sz="2400" b="1" dirty="0"/>
              <a:t>2. </a:t>
            </a:r>
            <a:r>
              <a:rPr lang="en-US" sz="2400" b="1" dirty="0" err="1"/>
              <a:t>Kể</a:t>
            </a:r>
            <a:r>
              <a:rPr lang="en-US" sz="2400" b="1" dirty="0"/>
              <a:t> </a:t>
            </a:r>
            <a:r>
              <a:rPr lang="en-US" sz="2400" b="1" dirty="0" err="1"/>
              <a:t>tên</a:t>
            </a:r>
            <a:r>
              <a:rPr lang="en-US" sz="2400" b="1" dirty="0"/>
              <a:t> </a:t>
            </a:r>
            <a:r>
              <a:rPr lang="en-US" sz="2400" b="1" dirty="0" err="1"/>
              <a:t>các</a:t>
            </a:r>
            <a:r>
              <a:rPr lang="en-US" sz="2400" b="1" dirty="0"/>
              <a:t> </a:t>
            </a:r>
            <a:r>
              <a:rPr lang="en-US" sz="2400" b="1" dirty="0" err="1"/>
              <a:t>loại</a:t>
            </a:r>
            <a:r>
              <a:rPr lang="en-US" sz="2400" b="1" dirty="0"/>
              <a:t> </a:t>
            </a:r>
            <a:r>
              <a:rPr lang="en-US" sz="2400" b="1" dirty="0" err="1"/>
              <a:t>thủy</a:t>
            </a:r>
            <a:r>
              <a:rPr lang="en-US" sz="2400" b="1" dirty="0"/>
              <a:t> </a:t>
            </a:r>
            <a:r>
              <a:rPr lang="en-US" sz="2400" b="1" dirty="0" err="1" smtClean="0"/>
              <a:t>sản</a:t>
            </a:r>
            <a:r>
              <a:rPr lang="en-US" sz="2400" b="1" dirty="0" smtClean="0"/>
              <a:t> </a:t>
            </a:r>
            <a:r>
              <a:rPr lang="en-US" sz="2400" b="1" dirty="0"/>
              <a:t>ở </a:t>
            </a:r>
            <a:r>
              <a:rPr lang="en-US" sz="2400" b="1" dirty="0" err="1"/>
              <a:t>đồng</a:t>
            </a:r>
            <a:r>
              <a:rPr lang="en-US" sz="2400" b="1" dirty="0"/>
              <a:t> </a:t>
            </a:r>
            <a:r>
              <a:rPr lang="en-US" sz="2400" b="1" dirty="0" err="1"/>
              <a:t>bằng</a:t>
            </a:r>
            <a:r>
              <a:rPr lang="en-US" sz="2400" b="1" dirty="0"/>
              <a:t> Nam </a:t>
            </a:r>
            <a:r>
              <a:rPr lang="en-US" sz="2400" b="1" dirty="0" err="1"/>
              <a:t>Bộ</a:t>
            </a:r>
            <a:r>
              <a:rPr lang="en-US" sz="2400" b="1" dirty="0"/>
              <a:t>?</a:t>
            </a:r>
          </a:p>
        </p:txBody>
      </p:sp>
      <p:sp>
        <p:nvSpPr>
          <p:cNvPr id="193540" name="Text Box 4"/>
          <p:cNvSpPr txBox="1">
            <a:spLocks noChangeArrowheads="1"/>
          </p:cNvSpPr>
          <p:nvPr/>
        </p:nvSpPr>
        <p:spPr bwMode="auto">
          <a:xfrm>
            <a:off x="228600" y="5105400"/>
            <a:ext cx="8110538" cy="830263"/>
          </a:xfrm>
          <a:prstGeom prst="rect">
            <a:avLst/>
          </a:prstGeom>
          <a:noFill/>
          <a:ln w="9525">
            <a:noFill/>
            <a:miter lim="800000"/>
            <a:headEnd/>
            <a:tailEnd/>
          </a:ln>
        </p:spPr>
        <p:txBody>
          <a:bodyPr>
            <a:spAutoFit/>
          </a:bodyPr>
          <a:lstStyle/>
          <a:p>
            <a:r>
              <a:rPr lang="en-US" sz="2400" b="1" dirty="0"/>
              <a:t>3. </a:t>
            </a:r>
            <a:r>
              <a:rPr lang="en-US" sz="2400" b="1" dirty="0" err="1"/>
              <a:t>Thuỷ</a:t>
            </a:r>
            <a:r>
              <a:rPr lang="en-US" sz="2400" b="1" dirty="0"/>
              <a:t> </a:t>
            </a:r>
            <a:r>
              <a:rPr lang="en-US" sz="2400" b="1" dirty="0" err="1"/>
              <a:t>sản</a:t>
            </a:r>
            <a:r>
              <a:rPr lang="en-US" sz="2400" b="1" dirty="0"/>
              <a:t> ở </a:t>
            </a:r>
            <a:r>
              <a:rPr lang="en-US" sz="2400" b="1" dirty="0" err="1"/>
              <a:t>đồng</a:t>
            </a:r>
            <a:r>
              <a:rPr lang="en-US" sz="2400" b="1" dirty="0"/>
              <a:t> </a:t>
            </a:r>
            <a:r>
              <a:rPr lang="en-US" sz="2400" b="1" dirty="0" err="1"/>
              <a:t>bằng</a:t>
            </a:r>
            <a:r>
              <a:rPr lang="en-US" sz="2400" b="1" dirty="0"/>
              <a:t> Nam </a:t>
            </a:r>
            <a:r>
              <a:rPr lang="en-US" sz="2400" b="1" dirty="0" err="1"/>
              <a:t>bộ</a:t>
            </a:r>
            <a:r>
              <a:rPr lang="en-US" sz="2400" b="1" dirty="0"/>
              <a:t> </a:t>
            </a:r>
            <a:r>
              <a:rPr lang="en-US" sz="2400" b="1" dirty="0" err="1"/>
              <a:t>được</a:t>
            </a:r>
            <a:r>
              <a:rPr lang="en-US" sz="2400" b="1" dirty="0"/>
              <a:t> </a:t>
            </a:r>
            <a:r>
              <a:rPr lang="en-US" sz="2400" b="1" dirty="0" err="1"/>
              <a:t>tiêu</a:t>
            </a:r>
            <a:r>
              <a:rPr lang="en-US" sz="2400" b="1" dirty="0"/>
              <a:t> </a:t>
            </a:r>
            <a:r>
              <a:rPr lang="en-US" sz="2400" b="1" dirty="0" err="1"/>
              <a:t>thụ</a:t>
            </a:r>
            <a:r>
              <a:rPr lang="en-US" sz="2400" b="1" dirty="0"/>
              <a:t> ở </a:t>
            </a:r>
            <a:r>
              <a:rPr lang="en-US" sz="2400" b="1" dirty="0" err="1"/>
              <a:t>đâu</a:t>
            </a:r>
            <a:r>
              <a:rPr lang="en-US" sz="2400" b="1" dirty="0"/>
              <a:t>?</a:t>
            </a:r>
          </a:p>
        </p:txBody>
      </p:sp>
      <p:sp>
        <p:nvSpPr>
          <p:cNvPr id="16389" name="Text Box 5"/>
          <p:cNvSpPr txBox="1">
            <a:spLocks noChangeArrowheads="1"/>
          </p:cNvSpPr>
          <p:nvPr/>
        </p:nvSpPr>
        <p:spPr bwMode="auto">
          <a:xfrm>
            <a:off x="381000" y="152400"/>
            <a:ext cx="8458200" cy="822325"/>
          </a:xfrm>
          <a:prstGeom prst="rect">
            <a:avLst/>
          </a:prstGeom>
          <a:solidFill>
            <a:schemeClr val="tx1"/>
          </a:solidFill>
          <a:ln w="9525">
            <a:noFill/>
            <a:miter lim="800000"/>
            <a:headEnd/>
            <a:tailEnd/>
          </a:ln>
        </p:spPr>
        <p:txBody>
          <a:bodyPr>
            <a:spAutoFit/>
          </a:bodyPr>
          <a:lstStyle/>
          <a:p>
            <a:pPr>
              <a:spcBef>
                <a:spcPct val="50000"/>
              </a:spcBef>
            </a:pPr>
            <a:r>
              <a:rPr lang="en-US" sz="2400" b="1">
                <a:solidFill>
                  <a:schemeClr val="bg1"/>
                </a:solidFill>
              </a:rPr>
              <a:t>* Hoạt động 2: Nơi nuôi và đánh bắt nhiều thủy sản nhất cả nước</a:t>
            </a:r>
          </a:p>
        </p:txBody>
      </p:sp>
      <p:sp>
        <p:nvSpPr>
          <p:cNvPr id="16390" name="Text Box 6"/>
          <p:cNvSpPr txBox="1">
            <a:spLocks noChangeArrowheads="1"/>
          </p:cNvSpPr>
          <p:nvPr/>
        </p:nvSpPr>
        <p:spPr bwMode="auto">
          <a:xfrm>
            <a:off x="1905000" y="533400"/>
            <a:ext cx="981075" cy="457200"/>
          </a:xfrm>
          <a:prstGeom prst="rect">
            <a:avLst/>
          </a:prstGeom>
          <a:noFill/>
          <a:ln w="9525">
            <a:noFill/>
            <a:miter lim="800000"/>
            <a:headEnd/>
            <a:tailEnd/>
          </a:ln>
        </p:spPr>
        <p:txBody>
          <a:bodyPr wrap="none">
            <a:spAutoFit/>
          </a:bodyPr>
          <a:lstStyle/>
          <a:p>
            <a:r>
              <a:rPr lang="en-US" sz="2400" b="1">
                <a:solidFill>
                  <a:srgbClr val="FF0000"/>
                </a:solidFill>
              </a:rPr>
              <a:t>S/123</a:t>
            </a:r>
          </a:p>
        </p:txBody>
      </p:sp>
      <p:sp>
        <p:nvSpPr>
          <p:cNvPr id="193543" name="Text Box 7"/>
          <p:cNvSpPr txBox="1">
            <a:spLocks noChangeArrowheads="1"/>
          </p:cNvSpPr>
          <p:nvPr/>
        </p:nvSpPr>
        <p:spPr bwMode="auto">
          <a:xfrm>
            <a:off x="2901950" y="990600"/>
            <a:ext cx="3128963" cy="457200"/>
          </a:xfrm>
          <a:prstGeom prst="rect">
            <a:avLst/>
          </a:prstGeom>
          <a:solidFill>
            <a:schemeClr val="bg2"/>
          </a:solidFill>
          <a:ln w="9525">
            <a:noFill/>
            <a:miter lim="800000"/>
            <a:headEnd/>
            <a:tailEnd/>
          </a:ln>
        </p:spPr>
        <p:txBody>
          <a:bodyPr wrap="none">
            <a:spAutoFit/>
          </a:bodyPr>
          <a:lstStyle/>
          <a:p>
            <a:r>
              <a:rPr lang="en-US" sz="2400" b="1">
                <a:solidFill>
                  <a:srgbClr val="FF0000"/>
                </a:solidFill>
              </a:rPr>
              <a:t>Các nhóm trình bày:</a:t>
            </a:r>
          </a:p>
        </p:txBody>
      </p:sp>
      <p:sp>
        <p:nvSpPr>
          <p:cNvPr id="193544" name="Text Box 8"/>
          <p:cNvSpPr txBox="1">
            <a:spLocks noChangeArrowheads="1"/>
          </p:cNvSpPr>
          <p:nvPr/>
        </p:nvSpPr>
        <p:spPr bwMode="auto">
          <a:xfrm>
            <a:off x="228600" y="2209800"/>
            <a:ext cx="8458200" cy="1200150"/>
          </a:xfrm>
          <a:prstGeom prst="rect">
            <a:avLst/>
          </a:prstGeom>
          <a:noFill/>
          <a:ln w="9525">
            <a:noFill/>
            <a:miter lim="800000"/>
            <a:headEnd/>
            <a:tailEnd/>
          </a:ln>
        </p:spPr>
        <p:txBody>
          <a:bodyPr>
            <a:spAutoFit/>
          </a:bodyPr>
          <a:lstStyle/>
          <a:p>
            <a:pPr marL="342900" indent="-342900"/>
            <a:r>
              <a:rPr lang="en-US" sz="2400" b="1" dirty="0">
                <a:solidFill>
                  <a:srgbClr val="FF0000"/>
                </a:solidFill>
                <a:latin typeface="Times New Roman" pitchFamily="18" charset="0"/>
              </a:rPr>
              <a:t>TL: </a:t>
            </a:r>
            <a:r>
              <a:rPr lang="en-US" sz="2400" b="1" dirty="0" err="1">
                <a:solidFill>
                  <a:srgbClr val="FF0000"/>
                </a:solidFill>
                <a:latin typeface="Times New Roman" pitchFamily="18" charset="0"/>
              </a:rPr>
              <a:t>Vùng</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biển</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rộng</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lớn</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mạng</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lưới</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sông</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ngòi</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dày</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đặc</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là</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điều</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kiện</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thuận</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lợi</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cho</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việc</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nuôi</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và</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đánh</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bắt</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thuỷ</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sản</a:t>
            </a:r>
            <a:r>
              <a:rPr lang="en-US" sz="2400" b="1" dirty="0">
                <a:solidFill>
                  <a:srgbClr val="FF0000"/>
                </a:solidFill>
                <a:latin typeface="Times New Roman" pitchFamily="18" charset="0"/>
              </a:rPr>
              <a:t> ở </a:t>
            </a:r>
            <a:r>
              <a:rPr lang="en-US" sz="2400" b="1" dirty="0" err="1">
                <a:solidFill>
                  <a:srgbClr val="FF0000"/>
                </a:solidFill>
                <a:latin typeface="Times New Roman" pitchFamily="18" charset="0"/>
              </a:rPr>
              <a:t>đồng</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bằng</a:t>
            </a:r>
            <a:r>
              <a:rPr lang="en-US" sz="2400" b="1" dirty="0">
                <a:solidFill>
                  <a:srgbClr val="FF0000"/>
                </a:solidFill>
                <a:latin typeface="Times New Roman" pitchFamily="18" charset="0"/>
              </a:rPr>
              <a:t> Nam </a:t>
            </a:r>
            <a:r>
              <a:rPr lang="en-US" sz="2400" b="1" dirty="0" err="1">
                <a:solidFill>
                  <a:srgbClr val="FF0000"/>
                </a:solidFill>
                <a:latin typeface="Times New Roman" pitchFamily="18" charset="0"/>
              </a:rPr>
              <a:t>Bộ</a:t>
            </a:r>
            <a:r>
              <a:rPr lang="en-US" sz="2400" b="1" dirty="0">
                <a:solidFill>
                  <a:srgbClr val="FF0000"/>
                </a:solidFill>
                <a:latin typeface="Times New Roman" pitchFamily="18" charset="0"/>
              </a:rPr>
              <a:t>. </a:t>
            </a:r>
          </a:p>
        </p:txBody>
      </p:sp>
      <p:sp>
        <p:nvSpPr>
          <p:cNvPr id="193545" name="Text Box 9"/>
          <p:cNvSpPr txBox="1">
            <a:spLocks noChangeArrowheads="1"/>
          </p:cNvSpPr>
          <p:nvPr/>
        </p:nvSpPr>
        <p:spPr bwMode="auto">
          <a:xfrm>
            <a:off x="498475" y="4267200"/>
            <a:ext cx="7772400" cy="830263"/>
          </a:xfrm>
          <a:prstGeom prst="rect">
            <a:avLst/>
          </a:prstGeom>
          <a:noFill/>
          <a:ln w="9525">
            <a:noFill/>
            <a:miter lim="800000"/>
            <a:headEnd/>
            <a:tailEnd/>
          </a:ln>
        </p:spPr>
        <p:txBody>
          <a:bodyPr>
            <a:spAutoFit/>
          </a:bodyPr>
          <a:lstStyle/>
          <a:p>
            <a:pPr marL="342900" indent="-342900"/>
            <a:r>
              <a:rPr lang="en-US" sz="2400" b="1" dirty="0">
                <a:solidFill>
                  <a:srgbClr val="FF0000"/>
                </a:solidFill>
                <a:latin typeface="Times New Roman" pitchFamily="18" charset="0"/>
              </a:rPr>
              <a:t>TL: </a:t>
            </a:r>
            <a:r>
              <a:rPr lang="en-US" sz="2400" b="1" dirty="0" err="1">
                <a:solidFill>
                  <a:srgbClr val="FF0000"/>
                </a:solidFill>
                <a:latin typeface="Times New Roman" pitchFamily="18" charset="0"/>
              </a:rPr>
              <a:t>Thuỷ</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sản</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Tôm</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cua</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cá</a:t>
            </a:r>
            <a:r>
              <a:rPr lang="en-US" sz="2400" b="1" dirty="0">
                <a:solidFill>
                  <a:srgbClr val="FF0000"/>
                </a:solidFill>
                <a:latin typeface="Times New Roman" pitchFamily="18" charset="0"/>
              </a:rPr>
              <a:t>…</a:t>
            </a:r>
          </a:p>
          <a:p>
            <a:pPr marL="342900" indent="-342900"/>
            <a:r>
              <a:rPr lang="en-US" sz="2400" b="1" dirty="0">
                <a:solidFill>
                  <a:srgbClr val="FF0000"/>
                </a:solidFill>
                <a:latin typeface="Times New Roman" pitchFamily="18" charset="0"/>
              </a:rPr>
              <a:t>      </a:t>
            </a:r>
          </a:p>
        </p:txBody>
      </p:sp>
      <p:sp>
        <p:nvSpPr>
          <p:cNvPr id="193546" name="Text Box 10"/>
          <p:cNvSpPr txBox="1">
            <a:spLocks noChangeArrowheads="1"/>
          </p:cNvSpPr>
          <p:nvPr/>
        </p:nvSpPr>
        <p:spPr bwMode="auto">
          <a:xfrm>
            <a:off x="228600" y="5791200"/>
            <a:ext cx="8686800" cy="830263"/>
          </a:xfrm>
          <a:prstGeom prst="rect">
            <a:avLst/>
          </a:prstGeom>
          <a:noFill/>
          <a:ln w="9525">
            <a:noFill/>
            <a:miter lim="800000"/>
            <a:headEnd/>
            <a:tailEnd/>
          </a:ln>
        </p:spPr>
        <p:txBody>
          <a:bodyPr>
            <a:spAutoFit/>
          </a:bodyPr>
          <a:lstStyle/>
          <a:p>
            <a:pPr marL="342900" indent="-342900"/>
            <a:r>
              <a:rPr lang="en-US" sz="2400" b="1" dirty="0">
                <a:solidFill>
                  <a:srgbClr val="FF0000"/>
                </a:solidFill>
                <a:latin typeface="Times New Roman" pitchFamily="18" charset="0"/>
              </a:rPr>
              <a:t>TL: </a:t>
            </a:r>
            <a:r>
              <a:rPr lang="en-US" sz="2400" b="1" dirty="0" err="1">
                <a:solidFill>
                  <a:srgbClr val="FF0000"/>
                </a:solidFill>
                <a:latin typeface="Times New Roman" pitchFamily="18" charset="0"/>
              </a:rPr>
              <a:t>Thuỷ</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sản</a:t>
            </a:r>
            <a:r>
              <a:rPr lang="en-US" sz="2400" b="1" dirty="0">
                <a:solidFill>
                  <a:srgbClr val="FF0000"/>
                </a:solidFill>
                <a:latin typeface="Times New Roman" pitchFamily="18" charset="0"/>
              </a:rPr>
              <a:t> ở </a:t>
            </a:r>
            <a:r>
              <a:rPr lang="en-US" sz="2400" b="1" dirty="0" err="1">
                <a:solidFill>
                  <a:srgbClr val="FF0000"/>
                </a:solidFill>
                <a:latin typeface="Times New Roman" pitchFamily="18" charset="0"/>
              </a:rPr>
              <a:t>đồng</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bằng</a:t>
            </a:r>
            <a:r>
              <a:rPr lang="en-US" sz="2400" b="1" dirty="0">
                <a:solidFill>
                  <a:srgbClr val="FF0000"/>
                </a:solidFill>
                <a:latin typeface="Times New Roman" pitchFamily="18" charset="0"/>
              </a:rPr>
              <a:t> Nam </a:t>
            </a:r>
            <a:r>
              <a:rPr lang="en-US" sz="2400" b="1" dirty="0" err="1">
                <a:solidFill>
                  <a:srgbClr val="FF0000"/>
                </a:solidFill>
                <a:latin typeface="Times New Roman" pitchFamily="18" charset="0"/>
              </a:rPr>
              <a:t>Bộ</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được</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tiêu</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thụ</a:t>
            </a:r>
            <a:r>
              <a:rPr lang="en-US" sz="2400" b="1" dirty="0">
                <a:solidFill>
                  <a:srgbClr val="FF0000"/>
                </a:solidFill>
                <a:latin typeface="Times New Roman" pitchFamily="18" charset="0"/>
              </a:rPr>
              <a:t> ở </a:t>
            </a:r>
            <a:r>
              <a:rPr lang="en-US" sz="2400" b="1" dirty="0" err="1">
                <a:solidFill>
                  <a:srgbClr val="FF0000"/>
                </a:solidFill>
                <a:latin typeface="Times New Roman" pitchFamily="18" charset="0"/>
              </a:rPr>
              <a:t>nhiều</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nơi</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trong</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nước</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và</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trên</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thế</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giới</a:t>
            </a:r>
            <a:r>
              <a:rPr lang="en-US" sz="2400" b="1" dirty="0">
                <a:solidFill>
                  <a:srgbClr val="FF0000"/>
                </a:solidFill>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93543"/>
                                        </p:tgtEl>
                                        <p:attrNameLst>
                                          <p:attrName>style.visibility</p:attrName>
                                        </p:attrNameLst>
                                      </p:cBhvr>
                                      <p:to>
                                        <p:strVal val="visible"/>
                                      </p:to>
                                    </p:set>
                                    <p:anim calcmode="lin" valueType="num">
                                      <p:cBhvr additive="base">
                                        <p:cTn id="7" dur="1000" fill="hold"/>
                                        <p:tgtEl>
                                          <p:spTgt spid="193543"/>
                                        </p:tgtEl>
                                        <p:attrNameLst>
                                          <p:attrName>ppt_x</p:attrName>
                                        </p:attrNameLst>
                                      </p:cBhvr>
                                      <p:tavLst>
                                        <p:tav tm="0">
                                          <p:val>
                                            <p:strVal val="1+#ppt_w/2"/>
                                          </p:val>
                                        </p:tav>
                                        <p:tav tm="100000">
                                          <p:val>
                                            <p:strVal val="#ppt_x"/>
                                          </p:val>
                                        </p:tav>
                                      </p:tavLst>
                                    </p:anim>
                                    <p:anim calcmode="lin" valueType="num">
                                      <p:cBhvr additive="base">
                                        <p:cTn id="8" dur="1000" fill="hold"/>
                                        <p:tgtEl>
                                          <p:spTgt spid="1935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93538"/>
                                        </p:tgtEl>
                                        <p:attrNameLst>
                                          <p:attrName>style.visibility</p:attrName>
                                        </p:attrNameLst>
                                      </p:cBhvr>
                                      <p:to>
                                        <p:strVal val="visible"/>
                                      </p:to>
                                    </p:set>
                                    <p:animEffect transition="in" filter="blinds(horizontal)">
                                      <p:cBhvr>
                                        <p:cTn id="13" dur="500"/>
                                        <p:tgtEl>
                                          <p:spTgt spid="19353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93539"/>
                                        </p:tgtEl>
                                        <p:attrNameLst>
                                          <p:attrName>style.visibility</p:attrName>
                                        </p:attrNameLst>
                                      </p:cBhvr>
                                      <p:to>
                                        <p:strVal val="visible"/>
                                      </p:to>
                                    </p:set>
                                    <p:animEffect transition="in" filter="blinds(horizontal)">
                                      <p:cBhvr>
                                        <p:cTn id="18" dur="500"/>
                                        <p:tgtEl>
                                          <p:spTgt spid="19353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93540"/>
                                        </p:tgtEl>
                                        <p:attrNameLst>
                                          <p:attrName>style.visibility</p:attrName>
                                        </p:attrNameLst>
                                      </p:cBhvr>
                                      <p:to>
                                        <p:strVal val="visible"/>
                                      </p:to>
                                    </p:set>
                                    <p:animEffect transition="in" filter="blinds(horizontal)">
                                      <p:cBhvr>
                                        <p:cTn id="23" dur="500"/>
                                        <p:tgtEl>
                                          <p:spTgt spid="193540"/>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93544"/>
                                        </p:tgtEl>
                                        <p:attrNameLst>
                                          <p:attrName>style.visibility</p:attrName>
                                        </p:attrNameLst>
                                      </p:cBhvr>
                                      <p:to>
                                        <p:strVal val="visible"/>
                                      </p:to>
                                    </p:set>
                                    <p:animEffect transition="in" filter="box(in)">
                                      <p:cBhvr>
                                        <p:cTn id="28" dur="500"/>
                                        <p:tgtEl>
                                          <p:spTgt spid="193544"/>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93545"/>
                                        </p:tgtEl>
                                        <p:attrNameLst>
                                          <p:attrName>style.visibility</p:attrName>
                                        </p:attrNameLst>
                                      </p:cBhvr>
                                      <p:to>
                                        <p:strVal val="visible"/>
                                      </p:to>
                                    </p:set>
                                    <p:animEffect transition="in" filter="box(in)">
                                      <p:cBhvr>
                                        <p:cTn id="33" dur="500"/>
                                        <p:tgtEl>
                                          <p:spTgt spid="193545"/>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93546"/>
                                        </p:tgtEl>
                                        <p:attrNameLst>
                                          <p:attrName>style.visibility</p:attrName>
                                        </p:attrNameLst>
                                      </p:cBhvr>
                                      <p:to>
                                        <p:strVal val="visible"/>
                                      </p:to>
                                    </p:set>
                                    <p:animEffect transition="in" filter="box(in)">
                                      <p:cBhvr>
                                        <p:cTn id="38" dur="500"/>
                                        <p:tgtEl>
                                          <p:spTgt spid="193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8" grpId="0"/>
      <p:bldP spid="193539" grpId="0"/>
      <p:bldP spid="193540" grpId="0"/>
      <p:bldP spid="193543" grpId="0" animBg="1"/>
      <p:bldP spid="193544" grpId="0"/>
      <p:bldP spid="193545" grpId="0"/>
      <p:bldP spid="1935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
          <p:cNvGrpSpPr>
            <a:grpSpLocks/>
          </p:cNvGrpSpPr>
          <p:nvPr/>
        </p:nvGrpSpPr>
        <p:grpSpPr bwMode="auto">
          <a:xfrm>
            <a:off x="6248400" y="0"/>
            <a:ext cx="2895600" cy="2133600"/>
            <a:chOff x="3936" y="0"/>
            <a:chExt cx="1824" cy="1344"/>
          </a:xfrm>
        </p:grpSpPr>
        <p:pic>
          <p:nvPicPr>
            <p:cNvPr id="14363" name="Picture 10" descr="small_1208534603"/>
            <p:cNvPicPr>
              <a:picLocks noChangeAspect="1" noChangeArrowheads="1"/>
            </p:cNvPicPr>
            <p:nvPr/>
          </p:nvPicPr>
          <p:blipFill>
            <a:blip r:embed="rId4"/>
            <a:srcRect/>
            <a:stretch>
              <a:fillRect/>
            </a:stretch>
          </p:blipFill>
          <p:spPr bwMode="auto">
            <a:xfrm>
              <a:off x="3936" y="0"/>
              <a:ext cx="1824" cy="1344"/>
            </a:xfrm>
            <a:prstGeom prst="rect">
              <a:avLst/>
            </a:prstGeom>
            <a:noFill/>
            <a:ln w="9525">
              <a:noFill/>
              <a:miter lim="800000"/>
              <a:headEnd/>
              <a:tailEnd/>
            </a:ln>
          </p:spPr>
        </p:pic>
        <p:sp>
          <p:nvSpPr>
            <p:cNvPr id="14364" name="Oval 13"/>
            <p:cNvSpPr>
              <a:spLocks noChangeArrowheads="1"/>
            </p:cNvSpPr>
            <p:nvPr/>
          </p:nvSpPr>
          <p:spPr bwMode="auto">
            <a:xfrm>
              <a:off x="4800" y="1056"/>
              <a:ext cx="960" cy="288"/>
            </a:xfrm>
            <a:prstGeom prst="ellipse">
              <a:avLst/>
            </a:prstGeom>
            <a:solidFill>
              <a:srgbClr val="FFFF99"/>
            </a:solidFill>
            <a:ln w="9525">
              <a:solidFill>
                <a:srgbClr val="0000FF"/>
              </a:solidFill>
              <a:round/>
              <a:headEnd/>
              <a:tailEnd/>
            </a:ln>
          </p:spPr>
          <p:txBody>
            <a:bodyPr wrap="none" anchor="ctr"/>
            <a:lstStyle/>
            <a:p>
              <a:pPr algn="ctr"/>
              <a:r>
                <a:rPr lang="en-US" sz="2400" b="1">
                  <a:solidFill>
                    <a:srgbClr val="D60093"/>
                  </a:solidFill>
                </a:rPr>
                <a:t>Tôm hùm</a:t>
              </a:r>
            </a:p>
          </p:txBody>
        </p:sp>
      </p:grpSp>
      <p:grpSp>
        <p:nvGrpSpPr>
          <p:cNvPr id="3" name="Group 36"/>
          <p:cNvGrpSpPr>
            <a:grpSpLocks/>
          </p:cNvGrpSpPr>
          <p:nvPr/>
        </p:nvGrpSpPr>
        <p:grpSpPr bwMode="auto">
          <a:xfrm>
            <a:off x="6248400" y="2209800"/>
            <a:ext cx="2895600" cy="2438400"/>
            <a:chOff x="3936" y="1392"/>
            <a:chExt cx="1824" cy="1536"/>
          </a:xfrm>
        </p:grpSpPr>
        <p:pic>
          <p:nvPicPr>
            <p:cNvPr id="14361" name="Picture 11" descr="images[42]"/>
            <p:cNvPicPr>
              <a:picLocks noChangeAspect="1" noChangeArrowheads="1"/>
            </p:cNvPicPr>
            <p:nvPr/>
          </p:nvPicPr>
          <p:blipFill>
            <a:blip r:embed="rId5">
              <a:lum bright="-12000" contrast="-12000"/>
            </a:blip>
            <a:srcRect t="45454"/>
            <a:stretch>
              <a:fillRect/>
            </a:stretch>
          </p:blipFill>
          <p:spPr bwMode="auto">
            <a:xfrm>
              <a:off x="3936" y="1392"/>
              <a:ext cx="1824" cy="1536"/>
            </a:xfrm>
            <a:prstGeom prst="rect">
              <a:avLst/>
            </a:prstGeom>
            <a:noFill/>
            <a:ln w="9525">
              <a:noFill/>
              <a:miter lim="800000"/>
              <a:headEnd/>
              <a:tailEnd/>
            </a:ln>
          </p:spPr>
        </p:pic>
        <p:sp>
          <p:nvSpPr>
            <p:cNvPr id="14362" name="Oval 14"/>
            <p:cNvSpPr>
              <a:spLocks noChangeArrowheads="1"/>
            </p:cNvSpPr>
            <p:nvPr/>
          </p:nvSpPr>
          <p:spPr bwMode="auto">
            <a:xfrm>
              <a:off x="4800" y="2640"/>
              <a:ext cx="960" cy="288"/>
            </a:xfrm>
            <a:prstGeom prst="ellipse">
              <a:avLst/>
            </a:prstGeom>
            <a:solidFill>
              <a:srgbClr val="FFFF99"/>
            </a:solidFill>
            <a:ln w="9525">
              <a:solidFill>
                <a:srgbClr val="0000FF"/>
              </a:solidFill>
              <a:round/>
              <a:headEnd/>
              <a:tailEnd/>
            </a:ln>
          </p:spPr>
          <p:txBody>
            <a:bodyPr wrap="none" anchor="ctr"/>
            <a:lstStyle/>
            <a:p>
              <a:pPr algn="ctr"/>
              <a:r>
                <a:rPr lang="en-US" sz="2400" b="1">
                  <a:solidFill>
                    <a:srgbClr val="D60093"/>
                  </a:solidFill>
                </a:rPr>
                <a:t>Mực</a:t>
              </a:r>
            </a:p>
          </p:txBody>
        </p:sp>
      </p:grpSp>
      <p:grpSp>
        <p:nvGrpSpPr>
          <p:cNvPr id="4" name="Group 32"/>
          <p:cNvGrpSpPr>
            <a:grpSpLocks/>
          </p:cNvGrpSpPr>
          <p:nvPr/>
        </p:nvGrpSpPr>
        <p:grpSpPr bwMode="auto">
          <a:xfrm>
            <a:off x="3124200" y="0"/>
            <a:ext cx="3048000" cy="2133600"/>
            <a:chOff x="1968" y="0"/>
            <a:chExt cx="1920" cy="1344"/>
          </a:xfrm>
        </p:grpSpPr>
        <p:pic>
          <p:nvPicPr>
            <p:cNvPr id="14359" name="Picture 9" descr="1770_mudcrab1_thumbnail[1]"/>
            <p:cNvPicPr>
              <a:picLocks noChangeAspect="1" noChangeArrowheads="1"/>
            </p:cNvPicPr>
            <p:nvPr/>
          </p:nvPicPr>
          <p:blipFill>
            <a:blip r:embed="rId6"/>
            <a:srcRect t="12192" b="13100"/>
            <a:stretch>
              <a:fillRect/>
            </a:stretch>
          </p:blipFill>
          <p:spPr bwMode="auto">
            <a:xfrm>
              <a:off x="1968" y="0"/>
              <a:ext cx="1920" cy="1344"/>
            </a:xfrm>
            <a:prstGeom prst="rect">
              <a:avLst/>
            </a:prstGeom>
            <a:noFill/>
            <a:ln w="9525">
              <a:noFill/>
              <a:miter lim="800000"/>
              <a:headEnd/>
              <a:tailEnd/>
            </a:ln>
          </p:spPr>
        </p:pic>
        <p:sp>
          <p:nvSpPr>
            <p:cNvPr id="14360" name="Oval 15"/>
            <p:cNvSpPr>
              <a:spLocks noChangeArrowheads="1"/>
            </p:cNvSpPr>
            <p:nvPr/>
          </p:nvSpPr>
          <p:spPr bwMode="auto">
            <a:xfrm>
              <a:off x="2928" y="1056"/>
              <a:ext cx="960" cy="288"/>
            </a:xfrm>
            <a:prstGeom prst="ellipse">
              <a:avLst/>
            </a:prstGeom>
            <a:solidFill>
              <a:srgbClr val="FFFF99"/>
            </a:solidFill>
            <a:ln w="9525">
              <a:solidFill>
                <a:srgbClr val="0000FF"/>
              </a:solidFill>
              <a:round/>
              <a:headEnd/>
              <a:tailEnd/>
            </a:ln>
          </p:spPr>
          <p:txBody>
            <a:bodyPr wrap="none" anchor="ctr"/>
            <a:lstStyle/>
            <a:p>
              <a:pPr algn="ctr"/>
              <a:r>
                <a:rPr lang="en-US" sz="2400" b="1">
                  <a:solidFill>
                    <a:srgbClr val="D60093"/>
                  </a:solidFill>
                </a:rPr>
                <a:t>Cua biển</a:t>
              </a:r>
            </a:p>
          </p:txBody>
        </p:sp>
      </p:grpSp>
      <p:grpSp>
        <p:nvGrpSpPr>
          <p:cNvPr id="5" name="Group 31"/>
          <p:cNvGrpSpPr>
            <a:grpSpLocks/>
          </p:cNvGrpSpPr>
          <p:nvPr/>
        </p:nvGrpSpPr>
        <p:grpSpPr bwMode="auto">
          <a:xfrm>
            <a:off x="0" y="0"/>
            <a:ext cx="3048000" cy="2149475"/>
            <a:chOff x="0" y="0"/>
            <a:chExt cx="1920" cy="1354"/>
          </a:xfrm>
        </p:grpSpPr>
        <p:pic>
          <p:nvPicPr>
            <p:cNvPr id="14357" name="CÁBÈ.MPG">
              <a:hlinkClick r:id="" action="ppaction://media"/>
            </p:cNvPr>
            <p:cNvPicPr>
              <a:picLocks noRot="1" noChangeAspect="1" noChangeArrowheads="1"/>
            </p:cNvPicPr>
            <p:nvPr>
              <a:videoFile r:link="rId2"/>
            </p:nvPr>
          </p:nvPicPr>
          <p:blipFill>
            <a:blip r:embed="rId7"/>
            <a:srcRect/>
            <a:stretch>
              <a:fillRect/>
            </a:stretch>
          </p:blipFill>
          <p:spPr bwMode="auto">
            <a:xfrm>
              <a:off x="0" y="0"/>
              <a:ext cx="1920" cy="1344"/>
            </a:xfrm>
            <a:prstGeom prst="rect">
              <a:avLst/>
            </a:prstGeom>
            <a:noFill/>
            <a:ln w="9525">
              <a:noFill/>
              <a:miter lim="800000"/>
              <a:headEnd/>
              <a:tailEnd/>
            </a:ln>
          </p:spPr>
        </p:pic>
        <p:sp>
          <p:nvSpPr>
            <p:cNvPr id="14358" name="Text Box 17"/>
            <p:cNvSpPr txBox="1">
              <a:spLocks noChangeArrowheads="1"/>
            </p:cNvSpPr>
            <p:nvPr/>
          </p:nvSpPr>
          <p:spPr bwMode="auto">
            <a:xfrm>
              <a:off x="126" y="1104"/>
              <a:ext cx="1698" cy="250"/>
            </a:xfrm>
            <a:prstGeom prst="rect">
              <a:avLst/>
            </a:prstGeom>
            <a:solidFill>
              <a:schemeClr val="bg2"/>
            </a:solidFill>
            <a:ln w="9525">
              <a:noFill/>
              <a:miter lim="800000"/>
              <a:headEnd/>
              <a:tailEnd/>
            </a:ln>
          </p:spPr>
          <p:txBody>
            <a:bodyPr wrap="none">
              <a:spAutoFit/>
            </a:bodyPr>
            <a:lstStyle/>
            <a:p>
              <a:r>
                <a:rPr lang="en-US" sz="2000" b="1">
                  <a:solidFill>
                    <a:srgbClr val="FF0000"/>
                  </a:solidFill>
                </a:rPr>
                <a:t>Bè nuôi cá trên sông</a:t>
              </a:r>
            </a:p>
          </p:txBody>
        </p:sp>
      </p:grpSp>
      <p:grpSp>
        <p:nvGrpSpPr>
          <p:cNvPr id="6" name="Group 34"/>
          <p:cNvGrpSpPr>
            <a:grpSpLocks/>
          </p:cNvGrpSpPr>
          <p:nvPr/>
        </p:nvGrpSpPr>
        <p:grpSpPr bwMode="auto">
          <a:xfrm>
            <a:off x="0" y="2219325"/>
            <a:ext cx="3048000" cy="2428875"/>
            <a:chOff x="0" y="1398"/>
            <a:chExt cx="1920" cy="1530"/>
          </a:xfrm>
        </p:grpSpPr>
        <p:pic>
          <p:nvPicPr>
            <p:cNvPr id="14355" name="BÁT CÁ.MPG">
              <a:hlinkClick r:id="" action="ppaction://media"/>
            </p:cNvPr>
            <p:cNvPicPr>
              <a:picLocks noRot="1" noChangeAspect="1" noChangeArrowheads="1"/>
            </p:cNvPicPr>
            <p:nvPr>
              <a:videoFile r:link="rId1"/>
            </p:nvPr>
          </p:nvPicPr>
          <p:blipFill>
            <a:blip r:embed="rId8"/>
            <a:srcRect/>
            <a:stretch>
              <a:fillRect/>
            </a:stretch>
          </p:blipFill>
          <p:spPr bwMode="auto">
            <a:xfrm>
              <a:off x="0" y="1398"/>
              <a:ext cx="1920" cy="1530"/>
            </a:xfrm>
            <a:prstGeom prst="rect">
              <a:avLst/>
            </a:prstGeom>
            <a:noFill/>
            <a:ln w="9525">
              <a:noFill/>
              <a:miter lim="800000"/>
              <a:headEnd/>
              <a:tailEnd/>
            </a:ln>
          </p:spPr>
        </p:pic>
        <p:sp>
          <p:nvSpPr>
            <p:cNvPr id="14356" name="Text Box 18"/>
            <p:cNvSpPr txBox="1">
              <a:spLocks noChangeArrowheads="1"/>
            </p:cNvSpPr>
            <p:nvPr/>
          </p:nvSpPr>
          <p:spPr bwMode="auto">
            <a:xfrm>
              <a:off x="700" y="2678"/>
              <a:ext cx="596" cy="250"/>
            </a:xfrm>
            <a:prstGeom prst="rect">
              <a:avLst/>
            </a:prstGeom>
            <a:solidFill>
              <a:schemeClr val="bg2"/>
            </a:solidFill>
            <a:ln w="9525">
              <a:noFill/>
              <a:miter lim="800000"/>
              <a:headEnd/>
              <a:tailEnd/>
            </a:ln>
          </p:spPr>
          <p:txBody>
            <a:bodyPr wrap="none">
              <a:spAutoFit/>
            </a:bodyPr>
            <a:lstStyle/>
            <a:p>
              <a:r>
                <a:rPr lang="en-US" sz="2000" b="1">
                  <a:solidFill>
                    <a:srgbClr val="FF0000"/>
                  </a:solidFill>
                </a:rPr>
                <a:t>Bắt cá</a:t>
              </a:r>
            </a:p>
          </p:txBody>
        </p:sp>
      </p:grpSp>
      <p:grpSp>
        <p:nvGrpSpPr>
          <p:cNvPr id="7" name="Group 35"/>
          <p:cNvGrpSpPr>
            <a:grpSpLocks/>
          </p:cNvGrpSpPr>
          <p:nvPr/>
        </p:nvGrpSpPr>
        <p:grpSpPr bwMode="auto">
          <a:xfrm>
            <a:off x="3124200" y="2209800"/>
            <a:ext cx="3048000" cy="2443163"/>
            <a:chOff x="1968" y="1392"/>
            <a:chExt cx="1920" cy="1539"/>
          </a:xfrm>
        </p:grpSpPr>
        <p:pic>
          <p:nvPicPr>
            <p:cNvPr id="14353" name="Picture 12" descr="catramap[1]"/>
            <p:cNvPicPr>
              <a:picLocks noChangeAspect="1" noChangeArrowheads="1"/>
            </p:cNvPicPr>
            <p:nvPr/>
          </p:nvPicPr>
          <p:blipFill>
            <a:blip r:embed="rId9"/>
            <a:srcRect/>
            <a:stretch>
              <a:fillRect/>
            </a:stretch>
          </p:blipFill>
          <p:spPr bwMode="auto">
            <a:xfrm>
              <a:off x="1968" y="1392"/>
              <a:ext cx="1920" cy="1539"/>
            </a:xfrm>
            <a:prstGeom prst="rect">
              <a:avLst/>
            </a:prstGeom>
            <a:noFill/>
            <a:ln w="9525">
              <a:noFill/>
              <a:miter lim="800000"/>
              <a:headEnd/>
              <a:tailEnd/>
            </a:ln>
          </p:spPr>
        </p:pic>
        <p:sp>
          <p:nvSpPr>
            <p:cNvPr id="14354" name="Oval 19"/>
            <p:cNvSpPr>
              <a:spLocks noChangeArrowheads="1"/>
            </p:cNvSpPr>
            <p:nvPr/>
          </p:nvSpPr>
          <p:spPr bwMode="auto">
            <a:xfrm>
              <a:off x="2496" y="2640"/>
              <a:ext cx="960" cy="288"/>
            </a:xfrm>
            <a:prstGeom prst="ellipse">
              <a:avLst/>
            </a:prstGeom>
            <a:solidFill>
              <a:srgbClr val="FFFF99"/>
            </a:solidFill>
            <a:ln w="9525">
              <a:solidFill>
                <a:srgbClr val="0000FF"/>
              </a:solidFill>
              <a:round/>
              <a:headEnd/>
              <a:tailEnd/>
            </a:ln>
          </p:spPr>
          <p:txBody>
            <a:bodyPr wrap="none" anchor="ctr"/>
            <a:lstStyle/>
            <a:p>
              <a:pPr algn="ctr"/>
              <a:r>
                <a:rPr lang="en-US" sz="2400" b="1">
                  <a:solidFill>
                    <a:srgbClr val="D60093"/>
                  </a:solidFill>
                </a:rPr>
                <a:t>Cá tra</a:t>
              </a:r>
            </a:p>
          </p:txBody>
        </p:sp>
      </p:grpSp>
      <p:grpSp>
        <p:nvGrpSpPr>
          <p:cNvPr id="8" name="Group 39"/>
          <p:cNvGrpSpPr>
            <a:grpSpLocks/>
          </p:cNvGrpSpPr>
          <p:nvPr/>
        </p:nvGrpSpPr>
        <p:grpSpPr bwMode="auto">
          <a:xfrm>
            <a:off x="0" y="4800600"/>
            <a:ext cx="3048000" cy="2057400"/>
            <a:chOff x="0" y="3024"/>
            <a:chExt cx="1920" cy="1296"/>
          </a:xfrm>
        </p:grpSpPr>
        <p:pic>
          <p:nvPicPr>
            <p:cNvPr id="14351" name="Picture 21" descr="CALLSPZC"/>
            <p:cNvPicPr>
              <a:picLocks noChangeAspect="1" noChangeArrowheads="1"/>
            </p:cNvPicPr>
            <p:nvPr/>
          </p:nvPicPr>
          <p:blipFill>
            <a:blip r:embed="rId10"/>
            <a:srcRect/>
            <a:stretch>
              <a:fillRect/>
            </a:stretch>
          </p:blipFill>
          <p:spPr bwMode="auto">
            <a:xfrm>
              <a:off x="0" y="3024"/>
              <a:ext cx="1920" cy="1296"/>
            </a:xfrm>
            <a:prstGeom prst="rect">
              <a:avLst/>
            </a:prstGeom>
            <a:noFill/>
            <a:ln w="28575">
              <a:solidFill>
                <a:srgbClr val="0000FF"/>
              </a:solidFill>
              <a:miter lim="800000"/>
              <a:headEnd/>
              <a:tailEnd/>
            </a:ln>
          </p:spPr>
        </p:pic>
        <p:sp>
          <p:nvSpPr>
            <p:cNvPr id="14352" name="Text Box 23"/>
            <p:cNvSpPr txBox="1">
              <a:spLocks noChangeArrowheads="1"/>
            </p:cNvSpPr>
            <p:nvPr/>
          </p:nvSpPr>
          <p:spPr bwMode="auto">
            <a:xfrm>
              <a:off x="576" y="4070"/>
              <a:ext cx="809" cy="250"/>
            </a:xfrm>
            <a:prstGeom prst="rect">
              <a:avLst/>
            </a:prstGeom>
            <a:solidFill>
              <a:schemeClr val="bg2"/>
            </a:solidFill>
            <a:ln w="9525">
              <a:noFill/>
              <a:miter lim="800000"/>
              <a:headEnd/>
              <a:tailEnd/>
            </a:ln>
          </p:spPr>
          <p:txBody>
            <a:bodyPr wrap="none">
              <a:spAutoFit/>
            </a:bodyPr>
            <a:lstStyle/>
            <a:p>
              <a:r>
                <a:rPr lang="en-US" sz="2000" b="1">
                  <a:solidFill>
                    <a:srgbClr val="FF0000"/>
                  </a:solidFill>
                </a:rPr>
                <a:t>Cá rô phi</a:t>
              </a:r>
            </a:p>
          </p:txBody>
        </p:sp>
      </p:grpSp>
      <p:grpSp>
        <p:nvGrpSpPr>
          <p:cNvPr id="9" name="Group 38"/>
          <p:cNvGrpSpPr>
            <a:grpSpLocks/>
          </p:cNvGrpSpPr>
          <p:nvPr/>
        </p:nvGrpSpPr>
        <p:grpSpPr bwMode="auto">
          <a:xfrm>
            <a:off x="3167063" y="4800600"/>
            <a:ext cx="2971800" cy="2057400"/>
            <a:chOff x="1995" y="3024"/>
            <a:chExt cx="1872" cy="1296"/>
          </a:xfrm>
        </p:grpSpPr>
        <p:pic>
          <p:nvPicPr>
            <p:cNvPr id="14349" name="Picture 25" descr="CAA4YIL5"/>
            <p:cNvPicPr>
              <a:picLocks noChangeAspect="1" noChangeArrowheads="1"/>
            </p:cNvPicPr>
            <p:nvPr/>
          </p:nvPicPr>
          <p:blipFill>
            <a:blip r:embed="rId11">
              <a:lum bright="-12000" contrast="-6000"/>
            </a:blip>
            <a:srcRect/>
            <a:stretch>
              <a:fillRect/>
            </a:stretch>
          </p:blipFill>
          <p:spPr bwMode="auto">
            <a:xfrm>
              <a:off x="1995" y="3024"/>
              <a:ext cx="1872" cy="1296"/>
            </a:xfrm>
            <a:prstGeom prst="rect">
              <a:avLst/>
            </a:prstGeom>
            <a:noFill/>
            <a:ln w="28575">
              <a:solidFill>
                <a:srgbClr val="0000FF"/>
              </a:solidFill>
              <a:miter lim="800000"/>
              <a:headEnd/>
              <a:tailEnd/>
            </a:ln>
          </p:spPr>
        </p:pic>
        <p:sp>
          <p:nvSpPr>
            <p:cNvPr id="14350" name="Text Box 27"/>
            <p:cNvSpPr txBox="1">
              <a:spLocks noChangeArrowheads="1"/>
            </p:cNvSpPr>
            <p:nvPr/>
          </p:nvSpPr>
          <p:spPr bwMode="auto">
            <a:xfrm>
              <a:off x="2534" y="4070"/>
              <a:ext cx="730" cy="250"/>
            </a:xfrm>
            <a:prstGeom prst="rect">
              <a:avLst/>
            </a:prstGeom>
            <a:solidFill>
              <a:schemeClr val="bg2"/>
            </a:solidFill>
            <a:ln w="9525">
              <a:noFill/>
              <a:miter lim="800000"/>
              <a:headEnd/>
              <a:tailEnd/>
            </a:ln>
          </p:spPr>
          <p:txBody>
            <a:bodyPr wrap="none">
              <a:spAutoFit/>
            </a:bodyPr>
            <a:lstStyle/>
            <a:p>
              <a:r>
                <a:rPr lang="en-US" sz="2000" b="1">
                  <a:solidFill>
                    <a:srgbClr val="FF0000"/>
                  </a:solidFill>
                </a:rPr>
                <a:t>Cá basa</a:t>
              </a:r>
            </a:p>
          </p:txBody>
        </p:sp>
      </p:grpSp>
      <p:grpSp>
        <p:nvGrpSpPr>
          <p:cNvPr id="10" name="Group 37"/>
          <p:cNvGrpSpPr>
            <a:grpSpLocks/>
          </p:cNvGrpSpPr>
          <p:nvPr/>
        </p:nvGrpSpPr>
        <p:grpSpPr bwMode="auto">
          <a:xfrm>
            <a:off x="6248400" y="4800600"/>
            <a:ext cx="2895600" cy="2057400"/>
            <a:chOff x="3936" y="3024"/>
            <a:chExt cx="1824" cy="1296"/>
          </a:xfrm>
        </p:grpSpPr>
        <p:pic>
          <p:nvPicPr>
            <p:cNvPr id="14347" name="Picture 29" descr="CA4VY3IB"/>
            <p:cNvPicPr>
              <a:picLocks noChangeAspect="1" noChangeArrowheads="1"/>
            </p:cNvPicPr>
            <p:nvPr/>
          </p:nvPicPr>
          <p:blipFill>
            <a:blip r:embed="rId12"/>
            <a:srcRect/>
            <a:stretch>
              <a:fillRect/>
            </a:stretch>
          </p:blipFill>
          <p:spPr bwMode="auto">
            <a:xfrm>
              <a:off x="3936" y="3024"/>
              <a:ext cx="1824" cy="1296"/>
            </a:xfrm>
            <a:prstGeom prst="rect">
              <a:avLst/>
            </a:prstGeom>
            <a:noFill/>
            <a:ln w="28575">
              <a:solidFill>
                <a:srgbClr val="0000FF"/>
              </a:solidFill>
              <a:miter lim="800000"/>
              <a:headEnd/>
              <a:tailEnd/>
            </a:ln>
          </p:spPr>
        </p:pic>
        <p:sp>
          <p:nvSpPr>
            <p:cNvPr id="14348" name="Oval 30"/>
            <p:cNvSpPr>
              <a:spLocks noChangeArrowheads="1"/>
            </p:cNvSpPr>
            <p:nvPr/>
          </p:nvSpPr>
          <p:spPr bwMode="auto">
            <a:xfrm>
              <a:off x="4400" y="4021"/>
              <a:ext cx="688" cy="299"/>
            </a:xfrm>
            <a:prstGeom prst="ellipse">
              <a:avLst/>
            </a:prstGeom>
            <a:solidFill>
              <a:srgbClr val="FFFF99"/>
            </a:solidFill>
            <a:ln w="9525">
              <a:solidFill>
                <a:srgbClr val="0000FF"/>
              </a:solidFill>
              <a:round/>
              <a:headEnd/>
              <a:tailEnd/>
            </a:ln>
          </p:spPr>
          <p:txBody>
            <a:bodyPr wrap="none" anchor="ctr"/>
            <a:lstStyle/>
            <a:p>
              <a:pPr algn="ctr"/>
              <a:r>
                <a:rPr lang="en-US" sz="2400" b="1">
                  <a:solidFill>
                    <a:srgbClr val="D60093"/>
                  </a:solidFill>
                </a:rPr>
                <a:t>Cá trê</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to="" calcmode="lin" valueType="num">
                                      <p:cBhvr>
                                        <p:cTn id="13" dur="1" fill="hold"/>
                                        <p:tgtEl>
                                          <p:spTgt spid="2"/>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to="" calcmode="lin" valueType="num">
                                      <p:cBhvr>
                                        <p:cTn id="16" dur="1" fill="hold"/>
                                        <p:tgtEl>
                                          <p:spTgt spid="6"/>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to="" calcmode="lin" valueType="num">
                                      <p:cBhvr>
                                        <p:cTn id="19" dur="1" fill="hold"/>
                                        <p:tgtEl>
                                          <p:spTgt spid="7"/>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to="" calcmode="lin" valueType="num">
                                      <p:cBhvr>
                                        <p:cTn id="22" dur="1" fill="hold"/>
                                        <p:tgtEl>
                                          <p:spTgt spid="3"/>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to="" calcmode="lin" valueType="num">
                                      <p:cBhvr>
                                        <p:cTn id="25" dur="1" fill="hold"/>
                                        <p:tgtEl>
                                          <p:spTgt spid="8"/>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to="" calcmode="lin" valueType="num">
                                      <p:cBhvr>
                                        <p:cTn id="28" dur="1" fill="hold"/>
                                        <p:tgtEl>
                                          <p:spTgt spid="9"/>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to="" calcmode="lin" valueType="num">
                                      <p:cBhvr>
                                        <p:cTn id="31"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3075" name="WindowsMediaPlayer1" r:id="rId2" imgW="7694640" imgH="5334120"/>
        </mc:Choice>
        <mc:Fallback>
          <p:control name="WindowsMediaPlayer1" r:id="rId2" imgW="7694640" imgH="5334120">
            <p:pic>
              <p:nvPicPr>
                <p:cNvPr id="2" name="WindowsMediaPlayer1"/>
                <p:cNvPicPr preferRelativeResize="0">
                  <a:picLocks noChangeArrowheads="1" noChangeShapeType="1"/>
                </p:cNvPicPr>
                <p:nvPr/>
              </p:nvPicPr>
              <p:blipFill>
                <a:blip r:embed="rId4"/>
                <a:srcRect/>
                <a:stretch>
                  <a:fillRect/>
                </a:stretch>
              </p:blipFill>
              <p:spPr bwMode="auto">
                <a:xfrm>
                  <a:off x="685800" y="685800"/>
                  <a:ext cx="7696200" cy="53340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
          <p:cNvSpPr txBox="1">
            <a:spLocks noChangeArrowheads="1"/>
          </p:cNvSpPr>
          <p:nvPr/>
        </p:nvSpPr>
        <p:spPr bwMode="auto">
          <a:xfrm>
            <a:off x="381000" y="152400"/>
            <a:ext cx="8458200" cy="822325"/>
          </a:xfrm>
          <a:prstGeom prst="rect">
            <a:avLst/>
          </a:prstGeom>
          <a:solidFill>
            <a:schemeClr val="tx1"/>
          </a:solidFill>
          <a:ln w="9525">
            <a:noFill/>
            <a:miter lim="800000"/>
            <a:headEnd/>
            <a:tailEnd/>
          </a:ln>
        </p:spPr>
        <p:txBody>
          <a:bodyPr>
            <a:spAutoFit/>
          </a:bodyPr>
          <a:lstStyle/>
          <a:p>
            <a:pPr>
              <a:spcBef>
                <a:spcPct val="50000"/>
              </a:spcBef>
            </a:pPr>
            <a:r>
              <a:rPr lang="en-US" sz="2400" b="1">
                <a:solidFill>
                  <a:schemeClr val="bg1"/>
                </a:solidFill>
              </a:rPr>
              <a:t>* Hoạt động 2: Nơi nuôi và đánh bắt nhiều thủy sản nhất cả nước</a:t>
            </a:r>
          </a:p>
        </p:txBody>
      </p:sp>
      <p:sp>
        <p:nvSpPr>
          <p:cNvPr id="193547" name="Text Box 11"/>
          <p:cNvSpPr txBox="1">
            <a:spLocks noChangeArrowheads="1"/>
          </p:cNvSpPr>
          <p:nvPr/>
        </p:nvSpPr>
        <p:spPr bwMode="auto">
          <a:xfrm>
            <a:off x="228600" y="2819400"/>
            <a:ext cx="8686800" cy="1754188"/>
          </a:xfrm>
          <a:prstGeom prst="rect">
            <a:avLst/>
          </a:prstGeom>
          <a:solidFill>
            <a:schemeClr val="hlink"/>
          </a:solidFill>
          <a:ln w="57150" cap="rnd">
            <a:solidFill>
              <a:srgbClr val="FF0000"/>
            </a:solidFill>
            <a:prstDash val="sysDot"/>
            <a:miter lim="800000"/>
            <a:headEnd/>
            <a:tailEnd/>
          </a:ln>
        </p:spPr>
        <p:txBody>
          <a:bodyPr>
            <a:spAutoFit/>
          </a:bodyPr>
          <a:lstStyle/>
          <a:p>
            <a:pPr algn="just">
              <a:spcBef>
                <a:spcPct val="50000"/>
              </a:spcBef>
            </a:pPr>
            <a:r>
              <a:rPr lang="en-US" sz="3600" b="1">
                <a:solidFill>
                  <a:schemeClr val="tx2"/>
                </a:solidFill>
                <a:latin typeface="Times New Roman" pitchFamily="18" charset="0"/>
              </a:rPr>
              <a:t>   Nhờ mạng lưới sông ngòi dày đặc có vùng biển rộng lớn là điều kiện thuận lợi cho việc nuôi trồng đánh bắt thủy sản.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93547"/>
                                        </p:tgtEl>
                                        <p:attrNameLst>
                                          <p:attrName>style.visibility</p:attrName>
                                        </p:attrNameLst>
                                      </p:cBhvr>
                                      <p:to>
                                        <p:strVal val="visible"/>
                                      </p:to>
                                    </p:set>
                                    <p:anim calcmode="lin" valueType="num">
                                      <p:cBhvr>
                                        <p:cTn id="7" dur="1000" fill="hold"/>
                                        <p:tgtEl>
                                          <p:spTgt spid="193547"/>
                                        </p:tgtEl>
                                        <p:attrNameLst>
                                          <p:attrName>ppt_x</p:attrName>
                                        </p:attrNameLst>
                                      </p:cBhvr>
                                      <p:tavLst>
                                        <p:tav tm="0">
                                          <p:val>
                                            <p:strVal val="#ppt_x-.2"/>
                                          </p:val>
                                        </p:tav>
                                        <p:tav tm="100000">
                                          <p:val>
                                            <p:strVal val="#ppt_x"/>
                                          </p:val>
                                        </p:tav>
                                      </p:tavLst>
                                    </p:anim>
                                    <p:anim calcmode="lin" valueType="num">
                                      <p:cBhvr>
                                        <p:cTn id="8" dur="1000" fill="hold"/>
                                        <p:tgtEl>
                                          <p:spTgt spid="19354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3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9203" name="Text Box 3"/>
          <p:cNvSpPr txBox="1">
            <a:spLocks noChangeArrowheads="1"/>
          </p:cNvSpPr>
          <p:nvPr/>
        </p:nvSpPr>
        <p:spPr bwMode="auto">
          <a:xfrm>
            <a:off x="762000" y="1295400"/>
            <a:ext cx="7772400" cy="946150"/>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0000CC"/>
                </a:solidFill>
                <a:effectLst>
                  <a:outerShdw blurRad="38100" dist="38100" dir="2700000" algn="tl">
                    <a:srgbClr val="C0C0C0"/>
                  </a:outerShdw>
                </a:effectLst>
              </a:rPr>
              <a:t>BÀI 19: HOẠT ĐỘNG SẢN XUẤT CỦA NGƯỜI DÂN ĐỒNG BẰNG NAM BỘ</a:t>
            </a:r>
          </a:p>
        </p:txBody>
      </p:sp>
      <p:sp>
        <p:nvSpPr>
          <p:cNvPr id="4099" name="Rectangle 4"/>
          <p:cNvSpPr>
            <a:spLocks noChangeArrowheads="1"/>
          </p:cNvSpPr>
          <p:nvPr/>
        </p:nvSpPr>
        <p:spPr bwMode="auto">
          <a:xfrm>
            <a:off x="4479925" y="3230563"/>
            <a:ext cx="184150" cy="396875"/>
          </a:xfrm>
          <a:prstGeom prst="rect">
            <a:avLst/>
          </a:prstGeom>
          <a:noFill/>
          <a:ln w="9525">
            <a:noFill/>
            <a:miter lim="800000"/>
            <a:headEnd/>
            <a:tailEnd/>
          </a:ln>
        </p:spPr>
        <p:txBody>
          <a:bodyPr wrap="none">
            <a:spAutoFit/>
          </a:bodyPr>
          <a:lstStyle/>
          <a:p>
            <a:pPr eaLnBrk="0" hangingPunct="0">
              <a:spcBef>
                <a:spcPct val="50000"/>
              </a:spcBef>
            </a:pPr>
            <a:endParaRPr lang="vi-VN" sz="2000" b="1">
              <a:solidFill>
                <a:schemeClr val="bg1"/>
              </a:solidFill>
              <a:latin typeface="Tahoma" pitchFamily="34" charset="0"/>
            </a:endParaRPr>
          </a:p>
        </p:txBody>
      </p:sp>
      <p:sp>
        <p:nvSpPr>
          <p:cNvPr id="4100" name="Rectangle 5"/>
          <p:cNvSpPr>
            <a:spLocks noChangeArrowheads="1"/>
          </p:cNvSpPr>
          <p:nvPr/>
        </p:nvSpPr>
        <p:spPr bwMode="auto">
          <a:xfrm>
            <a:off x="4479925" y="3230563"/>
            <a:ext cx="184150" cy="396875"/>
          </a:xfrm>
          <a:prstGeom prst="rect">
            <a:avLst/>
          </a:prstGeom>
          <a:noFill/>
          <a:ln w="9525">
            <a:noFill/>
            <a:miter lim="800000"/>
            <a:headEnd/>
            <a:tailEnd/>
          </a:ln>
        </p:spPr>
        <p:txBody>
          <a:bodyPr wrap="none">
            <a:spAutoFit/>
          </a:bodyPr>
          <a:lstStyle/>
          <a:p>
            <a:pPr eaLnBrk="0" hangingPunct="0">
              <a:spcBef>
                <a:spcPct val="50000"/>
              </a:spcBef>
            </a:pPr>
            <a:endParaRPr lang="vi-VN" sz="2000" b="1">
              <a:solidFill>
                <a:schemeClr val="bg1"/>
              </a:solidFill>
              <a:latin typeface="Tahoma" pitchFamily="34" charset="0"/>
            </a:endParaRPr>
          </a:p>
        </p:txBody>
      </p:sp>
      <p:sp>
        <p:nvSpPr>
          <p:cNvPr id="179206" name="Rectangle 6"/>
          <p:cNvSpPr>
            <a:spLocks noChangeArrowheads="1"/>
          </p:cNvSpPr>
          <p:nvPr/>
        </p:nvSpPr>
        <p:spPr bwMode="auto">
          <a:xfrm>
            <a:off x="1676400" y="228600"/>
            <a:ext cx="6019800" cy="461665"/>
          </a:xfrm>
          <a:prstGeom prst="rect">
            <a:avLst/>
          </a:prstGeom>
          <a:noFill/>
          <a:ln w="9525">
            <a:noFill/>
            <a:miter lim="800000"/>
            <a:headEnd/>
            <a:tailEnd/>
          </a:ln>
          <a:effectLst/>
        </p:spPr>
        <p:txBody>
          <a:bodyPr>
            <a:spAutoFit/>
          </a:bodyPr>
          <a:lstStyle/>
          <a:p>
            <a:pPr algn="ctr">
              <a:spcBef>
                <a:spcPct val="50000"/>
              </a:spcBef>
              <a:defRPr/>
            </a:pPr>
            <a:r>
              <a:rPr lang="en-US" sz="2400" b="1" u="sng" smtClean="0">
                <a:effectLst>
                  <a:outerShdw blurRad="38100" dist="38100" dir="2700000" algn="tl">
                    <a:srgbClr val="C0C0C0"/>
                  </a:outerShdw>
                </a:effectLst>
              </a:rPr>
              <a:t>ĐỊA </a:t>
            </a:r>
            <a:r>
              <a:rPr lang="en-US" sz="2400" b="1" u="sng" dirty="0">
                <a:effectLst>
                  <a:outerShdw blurRad="38100" dist="38100" dir="2700000" algn="tl">
                    <a:srgbClr val="C0C0C0"/>
                  </a:outerShdw>
                </a:effectLst>
              </a:rPr>
              <a:t>LÍ</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9203">
                                            <p:txEl>
                                              <p:pRg st="0" end="0"/>
                                            </p:txEl>
                                          </p:spTgt>
                                        </p:tgtEl>
                                        <p:attrNameLst>
                                          <p:attrName>style.visibility</p:attrName>
                                        </p:attrNameLst>
                                      </p:cBhvr>
                                      <p:to>
                                        <p:strVal val="visible"/>
                                      </p:to>
                                    </p:set>
                                    <p:anim calcmode="discrete" valueType="clr">
                                      <p:cBhvr override="childStyle">
                                        <p:cTn id="7" dur="80"/>
                                        <p:tgtEl>
                                          <p:spTgt spid="17920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920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7920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7"/>
          <p:cNvSpPr>
            <a:spLocks noChangeArrowheads="1"/>
          </p:cNvSpPr>
          <p:nvPr/>
        </p:nvSpPr>
        <p:spPr bwMode="auto">
          <a:xfrm>
            <a:off x="2209800" y="2438400"/>
            <a:ext cx="5029200" cy="685800"/>
          </a:xfrm>
          <a:prstGeom prst="rect">
            <a:avLst/>
          </a:prstGeom>
          <a:solidFill>
            <a:srgbClr val="00FFFF"/>
          </a:solidFill>
          <a:ln w="38100">
            <a:solidFill>
              <a:srgbClr val="0000FF"/>
            </a:solidFill>
            <a:miter lim="800000"/>
            <a:headEnd/>
            <a:tailEnd/>
          </a:ln>
        </p:spPr>
        <p:txBody>
          <a:bodyPr wrap="none" anchor="ctr"/>
          <a:lstStyle/>
          <a:p>
            <a:pPr algn="ctr"/>
            <a:endParaRPr lang="vi-VN" b="1">
              <a:solidFill>
                <a:srgbClr val="0000FF"/>
              </a:solidFill>
            </a:endParaRPr>
          </a:p>
        </p:txBody>
      </p:sp>
      <p:pic>
        <p:nvPicPr>
          <p:cNvPr id="18435" name="Picture 2" descr="bees"/>
          <p:cNvPicPr>
            <a:picLocks noChangeAspect="1" noChangeArrowheads="1" noCrop="1"/>
          </p:cNvPicPr>
          <p:nvPr/>
        </p:nvPicPr>
        <p:blipFill>
          <a:blip r:embed="rId3"/>
          <a:srcRect/>
          <a:stretch>
            <a:fillRect/>
          </a:stretch>
        </p:blipFill>
        <p:spPr bwMode="auto">
          <a:xfrm>
            <a:off x="0" y="-60325"/>
            <a:ext cx="9144000" cy="136525"/>
          </a:xfrm>
          <a:prstGeom prst="rect">
            <a:avLst/>
          </a:prstGeom>
          <a:noFill/>
          <a:ln w="9525">
            <a:noFill/>
            <a:miter lim="800000"/>
            <a:headEnd/>
            <a:tailEnd/>
          </a:ln>
        </p:spPr>
      </p:pic>
      <p:pic>
        <p:nvPicPr>
          <p:cNvPr id="18436" name="Picture 3" descr="bees"/>
          <p:cNvPicPr>
            <a:picLocks noChangeAspect="1" noChangeArrowheads="1" noCrop="1"/>
          </p:cNvPicPr>
          <p:nvPr/>
        </p:nvPicPr>
        <p:blipFill>
          <a:blip r:embed="rId3"/>
          <a:srcRect/>
          <a:stretch>
            <a:fillRect/>
          </a:stretch>
        </p:blipFill>
        <p:spPr bwMode="auto">
          <a:xfrm>
            <a:off x="0" y="6705600"/>
            <a:ext cx="9144000" cy="136525"/>
          </a:xfrm>
          <a:prstGeom prst="rect">
            <a:avLst/>
          </a:prstGeom>
          <a:noFill/>
          <a:ln w="9525">
            <a:noFill/>
            <a:miter lim="800000"/>
            <a:headEnd/>
            <a:tailEnd/>
          </a:ln>
        </p:spPr>
      </p:pic>
      <p:pic>
        <p:nvPicPr>
          <p:cNvPr id="18437" name="Picture 4" descr="bees"/>
          <p:cNvPicPr>
            <a:picLocks noChangeAspect="1" noChangeArrowheads="1" noCrop="1"/>
          </p:cNvPicPr>
          <p:nvPr/>
        </p:nvPicPr>
        <p:blipFill>
          <a:blip r:embed="rId3"/>
          <a:srcRect/>
          <a:stretch>
            <a:fillRect/>
          </a:stretch>
        </p:blipFill>
        <p:spPr bwMode="auto">
          <a:xfrm rot="5400000">
            <a:off x="5780088" y="3265487"/>
            <a:ext cx="6629400" cy="98425"/>
          </a:xfrm>
          <a:prstGeom prst="rect">
            <a:avLst/>
          </a:prstGeom>
          <a:noFill/>
          <a:ln w="9525">
            <a:noFill/>
            <a:miter lim="800000"/>
            <a:headEnd/>
            <a:tailEnd/>
          </a:ln>
        </p:spPr>
      </p:pic>
      <p:pic>
        <p:nvPicPr>
          <p:cNvPr id="18438" name="Picture 5" descr="bees"/>
          <p:cNvPicPr>
            <a:picLocks noChangeAspect="1" noChangeArrowheads="1" noCrop="1"/>
          </p:cNvPicPr>
          <p:nvPr/>
        </p:nvPicPr>
        <p:blipFill>
          <a:blip r:embed="rId3"/>
          <a:srcRect/>
          <a:stretch>
            <a:fillRect/>
          </a:stretch>
        </p:blipFill>
        <p:spPr bwMode="auto">
          <a:xfrm rot="5400000">
            <a:off x="-3265487" y="3341687"/>
            <a:ext cx="6629400" cy="98425"/>
          </a:xfrm>
          <a:prstGeom prst="rect">
            <a:avLst/>
          </a:prstGeom>
          <a:noFill/>
          <a:ln w="9525">
            <a:noFill/>
            <a:miter lim="800000"/>
            <a:headEnd/>
            <a:tailEnd/>
          </a:ln>
        </p:spPr>
      </p:pic>
      <p:sp>
        <p:nvSpPr>
          <p:cNvPr id="18439" name="Rectangle 7"/>
          <p:cNvSpPr>
            <a:spLocks noChangeArrowheads="1"/>
          </p:cNvSpPr>
          <p:nvPr/>
        </p:nvSpPr>
        <p:spPr bwMode="auto">
          <a:xfrm>
            <a:off x="4800600" y="4114800"/>
            <a:ext cx="4114800" cy="2209800"/>
          </a:xfrm>
          <a:prstGeom prst="rect">
            <a:avLst/>
          </a:prstGeom>
          <a:solidFill>
            <a:srgbClr val="00FFFF"/>
          </a:solidFill>
          <a:ln w="38100">
            <a:solidFill>
              <a:srgbClr val="0000FF"/>
            </a:solidFill>
            <a:miter lim="800000"/>
            <a:headEnd/>
            <a:tailEnd/>
          </a:ln>
        </p:spPr>
        <p:txBody>
          <a:bodyPr wrap="none" anchor="ctr"/>
          <a:lstStyle/>
          <a:p>
            <a:pPr algn="ctr"/>
            <a:endParaRPr lang="en-US"/>
          </a:p>
          <a:p>
            <a:pPr algn="ctr"/>
            <a:endParaRPr lang="en-US"/>
          </a:p>
        </p:txBody>
      </p:sp>
      <p:sp>
        <p:nvSpPr>
          <p:cNvPr id="18440" name="Rectangle 8"/>
          <p:cNvSpPr>
            <a:spLocks noChangeArrowheads="1"/>
          </p:cNvSpPr>
          <p:nvPr/>
        </p:nvSpPr>
        <p:spPr bwMode="auto">
          <a:xfrm>
            <a:off x="381000" y="4114800"/>
            <a:ext cx="4114800" cy="2209800"/>
          </a:xfrm>
          <a:prstGeom prst="rect">
            <a:avLst/>
          </a:prstGeom>
          <a:solidFill>
            <a:srgbClr val="00FFFF"/>
          </a:solidFill>
          <a:ln w="38100">
            <a:solidFill>
              <a:srgbClr val="0000FF"/>
            </a:solidFill>
            <a:miter lim="800000"/>
            <a:headEnd/>
            <a:tailEnd/>
          </a:ln>
        </p:spPr>
        <p:txBody>
          <a:bodyPr wrap="none" anchor="ctr"/>
          <a:lstStyle/>
          <a:p>
            <a:pPr algn="ctr"/>
            <a:endParaRPr lang="en-US"/>
          </a:p>
          <a:p>
            <a:pPr algn="ctr"/>
            <a:endParaRPr lang="en-US"/>
          </a:p>
        </p:txBody>
      </p:sp>
      <p:sp>
        <p:nvSpPr>
          <p:cNvPr id="202761" name="Text Box 9"/>
          <p:cNvSpPr txBox="1">
            <a:spLocks noChangeArrowheads="1"/>
          </p:cNvSpPr>
          <p:nvPr/>
        </p:nvSpPr>
        <p:spPr bwMode="auto">
          <a:xfrm>
            <a:off x="304800" y="4267200"/>
            <a:ext cx="4038600" cy="519113"/>
          </a:xfrm>
          <a:prstGeom prst="rect">
            <a:avLst/>
          </a:prstGeom>
          <a:noFill/>
          <a:ln w="9525">
            <a:noFill/>
            <a:miter lim="800000"/>
            <a:headEnd/>
            <a:tailEnd/>
          </a:ln>
        </p:spPr>
        <p:txBody>
          <a:bodyPr>
            <a:spAutoFit/>
          </a:bodyPr>
          <a:lstStyle/>
          <a:p>
            <a:pPr>
              <a:spcBef>
                <a:spcPct val="50000"/>
              </a:spcBef>
            </a:pPr>
            <a:r>
              <a:rPr lang="en-US" sz="2800" b="1">
                <a:solidFill>
                  <a:srgbClr val="0000FF"/>
                </a:solidFill>
                <a:latin typeface="Times New Roman" pitchFamily="18" charset="0"/>
              </a:rPr>
              <a:t> Hoạt động nông nghiệp:</a:t>
            </a:r>
          </a:p>
        </p:txBody>
      </p:sp>
      <p:sp>
        <p:nvSpPr>
          <p:cNvPr id="202762" name="Text Box 10"/>
          <p:cNvSpPr txBox="1">
            <a:spLocks noChangeArrowheads="1"/>
          </p:cNvSpPr>
          <p:nvPr/>
        </p:nvSpPr>
        <p:spPr bwMode="auto">
          <a:xfrm>
            <a:off x="381000" y="4921250"/>
            <a:ext cx="4038600" cy="1373188"/>
          </a:xfrm>
          <a:prstGeom prst="rect">
            <a:avLst/>
          </a:prstGeom>
          <a:noFill/>
          <a:ln w="9525">
            <a:noFill/>
            <a:miter lim="800000"/>
            <a:headEnd/>
            <a:tailEnd/>
          </a:ln>
        </p:spPr>
        <p:txBody>
          <a:bodyPr>
            <a:spAutoFit/>
          </a:bodyPr>
          <a:lstStyle/>
          <a:p>
            <a:pPr algn="ctr">
              <a:spcBef>
                <a:spcPct val="50000"/>
              </a:spcBef>
            </a:pPr>
            <a:r>
              <a:rPr lang="en-US" sz="2800" b="1">
                <a:solidFill>
                  <a:srgbClr val="0000FF"/>
                </a:solidFill>
                <a:latin typeface="Times New Roman" pitchFamily="18" charset="0"/>
              </a:rPr>
              <a:t>Sản xuất và xuất khẩu lúa gạo, trái cây lớn nhất cả nước.</a:t>
            </a:r>
          </a:p>
        </p:txBody>
      </p:sp>
      <p:sp>
        <p:nvSpPr>
          <p:cNvPr id="202763" name="Text Box 11"/>
          <p:cNvSpPr txBox="1">
            <a:spLocks noChangeArrowheads="1"/>
          </p:cNvSpPr>
          <p:nvPr/>
        </p:nvSpPr>
        <p:spPr bwMode="auto">
          <a:xfrm>
            <a:off x="4876800" y="4267200"/>
            <a:ext cx="3810000" cy="519113"/>
          </a:xfrm>
          <a:prstGeom prst="rect">
            <a:avLst/>
          </a:prstGeom>
          <a:noFill/>
          <a:ln w="9525">
            <a:noFill/>
            <a:miter lim="800000"/>
            <a:headEnd/>
            <a:tailEnd/>
          </a:ln>
        </p:spPr>
        <p:txBody>
          <a:bodyPr>
            <a:spAutoFit/>
          </a:bodyPr>
          <a:lstStyle/>
          <a:p>
            <a:pPr>
              <a:spcBef>
                <a:spcPct val="50000"/>
              </a:spcBef>
            </a:pPr>
            <a:r>
              <a:rPr lang="en-US" sz="2800" b="1">
                <a:solidFill>
                  <a:srgbClr val="0000FF"/>
                </a:solidFill>
                <a:latin typeface="Times New Roman" pitchFamily="18" charset="0"/>
              </a:rPr>
              <a:t> Hoạt động ngư nghiệp</a:t>
            </a:r>
            <a:r>
              <a:rPr lang="en-US" sz="2800" b="1">
                <a:solidFill>
                  <a:srgbClr val="0000FF"/>
                </a:solidFill>
              </a:rPr>
              <a:t>:</a:t>
            </a:r>
          </a:p>
        </p:txBody>
      </p:sp>
      <p:sp>
        <p:nvSpPr>
          <p:cNvPr id="202764" name="Text Box 12"/>
          <p:cNvSpPr txBox="1">
            <a:spLocks noChangeArrowheads="1"/>
          </p:cNvSpPr>
          <p:nvPr/>
        </p:nvSpPr>
        <p:spPr bwMode="auto">
          <a:xfrm>
            <a:off x="4800600" y="4799013"/>
            <a:ext cx="4191000" cy="1373187"/>
          </a:xfrm>
          <a:prstGeom prst="rect">
            <a:avLst/>
          </a:prstGeom>
          <a:noFill/>
          <a:ln w="9525">
            <a:noFill/>
            <a:miter lim="800000"/>
            <a:headEnd/>
            <a:tailEnd/>
          </a:ln>
        </p:spPr>
        <p:txBody>
          <a:bodyPr>
            <a:spAutoFit/>
          </a:bodyPr>
          <a:lstStyle/>
          <a:p>
            <a:pPr>
              <a:spcBef>
                <a:spcPct val="50000"/>
              </a:spcBef>
            </a:pPr>
            <a:r>
              <a:rPr lang="en-US" sz="2800" b="1">
                <a:solidFill>
                  <a:srgbClr val="0000FF"/>
                </a:solidFill>
                <a:latin typeface="Times New Roman" pitchFamily="18" charset="0"/>
              </a:rPr>
              <a:t> Nuôi, đánh bắt và xuất khẩu nhiều loại thuỷ sản như: tôm hùm, cá basa, ... </a:t>
            </a:r>
          </a:p>
        </p:txBody>
      </p:sp>
      <p:sp>
        <p:nvSpPr>
          <p:cNvPr id="202765" name="Line 13"/>
          <p:cNvSpPr>
            <a:spLocks noChangeShapeType="1"/>
          </p:cNvSpPr>
          <p:nvPr/>
        </p:nvSpPr>
        <p:spPr bwMode="auto">
          <a:xfrm flipH="1">
            <a:off x="2590800" y="3124200"/>
            <a:ext cx="1143000" cy="990600"/>
          </a:xfrm>
          <a:prstGeom prst="line">
            <a:avLst/>
          </a:prstGeom>
          <a:noFill/>
          <a:ln w="38100">
            <a:solidFill>
              <a:srgbClr val="0000FF"/>
            </a:solidFill>
            <a:round/>
            <a:headEnd/>
            <a:tailEnd/>
          </a:ln>
        </p:spPr>
        <p:txBody>
          <a:bodyPr/>
          <a:lstStyle/>
          <a:p>
            <a:endParaRPr lang="vi-VN"/>
          </a:p>
        </p:txBody>
      </p:sp>
      <p:sp>
        <p:nvSpPr>
          <p:cNvPr id="202766" name="Line 14"/>
          <p:cNvSpPr>
            <a:spLocks noChangeShapeType="1"/>
          </p:cNvSpPr>
          <p:nvPr/>
        </p:nvSpPr>
        <p:spPr bwMode="auto">
          <a:xfrm>
            <a:off x="5410200" y="3124200"/>
            <a:ext cx="1219200" cy="990600"/>
          </a:xfrm>
          <a:prstGeom prst="line">
            <a:avLst/>
          </a:prstGeom>
          <a:noFill/>
          <a:ln w="38100">
            <a:solidFill>
              <a:srgbClr val="0000FF"/>
            </a:solidFill>
            <a:round/>
            <a:headEnd/>
            <a:tailEnd/>
          </a:ln>
        </p:spPr>
        <p:txBody>
          <a:bodyPr/>
          <a:lstStyle/>
          <a:p>
            <a:endParaRPr lang="vi-VN"/>
          </a:p>
        </p:txBody>
      </p:sp>
      <p:sp>
        <p:nvSpPr>
          <p:cNvPr id="202767" name="Text Box 15"/>
          <p:cNvSpPr txBox="1">
            <a:spLocks noChangeArrowheads="1"/>
          </p:cNvSpPr>
          <p:nvPr/>
        </p:nvSpPr>
        <p:spPr bwMode="auto">
          <a:xfrm>
            <a:off x="2362200" y="2438400"/>
            <a:ext cx="4724400" cy="641350"/>
          </a:xfrm>
          <a:prstGeom prst="rect">
            <a:avLst/>
          </a:prstGeom>
          <a:noFill/>
          <a:ln w="9525">
            <a:noFill/>
            <a:miter lim="800000"/>
            <a:headEnd/>
            <a:tailEnd/>
          </a:ln>
        </p:spPr>
        <p:txBody>
          <a:bodyPr>
            <a:spAutoFit/>
          </a:bodyPr>
          <a:lstStyle/>
          <a:p>
            <a:pPr algn="ctr">
              <a:spcBef>
                <a:spcPct val="50000"/>
              </a:spcBef>
            </a:pPr>
            <a:r>
              <a:rPr lang="en-US" sz="3600" b="1">
                <a:solidFill>
                  <a:srgbClr val="0000FF"/>
                </a:solidFill>
                <a:latin typeface="Times New Roman" pitchFamily="18" charset="0"/>
              </a:rPr>
              <a:t>Đồng bằng Nam Bộ</a:t>
            </a:r>
          </a:p>
        </p:txBody>
      </p:sp>
      <p:sp>
        <p:nvSpPr>
          <p:cNvPr id="202770" name="Text Box 18"/>
          <p:cNvSpPr txBox="1">
            <a:spLocks noChangeArrowheads="1"/>
          </p:cNvSpPr>
          <p:nvPr/>
        </p:nvSpPr>
        <p:spPr bwMode="auto">
          <a:xfrm>
            <a:off x="1143000" y="1219200"/>
            <a:ext cx="7010400" cy="946150"/>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0000CC"/>
                </a:solidFill>
                <a:effectLst>
                  <a:outerShdw blurRad="38100" dist="38100" dir="2700000" algn="tl">
                    <a:srgbClr val="C0C0C0"/>
                  </a:outerShdw>
                </a:effectLst>
              </a:rPr>
              <a:t>BÀI 19: HOẠT ĐỘNG SẢN XUẤT </a:t>
            </a:r>
            <a:br>
              <a:rPr lang="en-US" sz="2800" b="1">
                <a:solidFill>
                  <a:srgbClr val="0000CC"/>
                </a:solidFill>
                <a:effectLst>
                  <a:outerShdw blurRad="38100" dist="38100" dir="2700000" algn="tl">
                    <a:srgbClr val="C0C0C0"/>
                  </a:outerShdw>
                </a:effectLst>
              </a:rPr>
            </a:br>
            <a:r>
              <a:rPr lang="en-US" sz="2800" b="1">
                <a:solidFill>
                  <a:srgbClr val="0000CC"/>
                </a:solidFill>
                <a:effectLst>
                  <a:outerShdw blurRad="38100" dist="38100" dir="2700000" algn="tl">
                    <a:srgbClr val="C0C0C0"/>
                  </a:outerShdw>
                </a:effectLst>
              </a:rPr>
              <a:t>CỦA NGƯỜI DÂN ĐỒNG BẰNG NAM BỘ  </a:t>
            </a:r>
          </a:p>
        </p:txBody>
      </p:sp>
      <p:sp>
        <p:nvSpPr>
          <p:cNvPr id="202771" name="Rectangle 19"/>
          <p:cNvSpPr>
            <a:spLocks noChangeArrowheads="1"/>
          </p:cNvSpPr>
          <p:nvPr/>
        </p:nvSpPr>
        <p:spPr bwMode="auto">
          <a:xfrm>
            <a:off x="1600200" y="152400"/>
            <a:ext cx="5943600" cy="461665"/>
          </a:xfrm>
          <a:prstGeom prst="rect">
            <a:avLst/>
          </a:prstGeom>
          <a:noFill/>
          <a:ln w="9525">
            <a:noFill/>
            <a:miter lim="800000"/>
            <a:headEnd/>
            <a:tailEnd/>
          </a:ln>
          <a:effectLst/>
        </p:spPr>
        <p:txBody>
          <a:bodyPr>
            <a:spAutoFit/>
          </a:bodyPr>
          <a:lstStyle/>
          <a:p>
            <a:pPr algn="ctr">
              <a:spcBef>
                <a:spcPct val="50000"/>
              </a:spcBef>
              <a:defRPr/>
            </a:pPr>
            <a:r>
              <a:rPr lang="en-US" sz="2400" b="1" u="sng" smtClean="0">
                <a:solidFill>
                  <a:srgbClr val="0000CC"/>
                </a:solidFill>
                <a:effectLst>
                  <a:outerShdw blurRad="38100" dist="38100" dir="2700000" algn="tl">
                    <a:srgbClr val="C0C0C0"/>
                  </a:outerShdw>
                </a:effectLst>
              </a:rPr>
              <a:t>ĐỊA </a:t>
            </a:r>
            <a:r>
              <a:rPr lang="en-US" sz="2400" b="1" u="sng" dirty="0">
                <a:solidFill>
                  <a:srgbClr val="0000CC"/>
                </a:solidFill>
                <a:effectLst>
                  <a:outerShdw blurRad="38100" dist="38100" dir="2700000" algn="tl">
                    <a:srgbClr val="C0C0C0"/>
                  </a:outerShdw>
                </a:effectLst>
              </a:rPr>
              <a:t>LÍ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2767"/>
                                        </p:tgtEl>
                                        <p:attrNameLst>
                                          <p:attrName>style.visibility</p:attrName>
                                        </p:attrNameLst>
                                      </p:cBhvr>
                                      <p:to>
                                        <p:strVal val="visible"/>
                                      </p:to>
                                    </p:set>
                                    <p:animEffect transition="in" filter="dissolve">
                                      <p:cBhvr>
                                        <p:cTn id="7" dur="500"/>
                                        <p:tgtEl>
                                          <p:spTgt spid="202767"/>
                                        </p:tgtEl>
                                      </p:cBhvr>
                                    </p:animEffect>
                                  </p:childTnLst>
                                </p:cTn>
                              </p:par>
                            </p:childTnLst>
                          </p:cTn>
                        </p:par>
                        <p:par>
                          <p:cTn id="8" fill="hold">
                            <p:stCondLst>
                              <p:cond delay="500"/>
                            </p:stCondLst>
                            <p:childTnLst>
                              <p:par>
                                <p:cTn id="9" presetID="21" presetClass="emph" presetSubtype="0" fill="hold" grpId="1" nodeType="afterEffect">
                                  <p:stCondLst>
                                    <p:cond delay="0"/>
                                  </p:stCondLst>
                                  <p:childTnLst>
                                    <p:animClr clrSpc="hsl" dir="cw">
                                      <p:cBhvr override="childStyle">
                                        <p:cTn id="10" dur="500" fill="hold"/>
                                        <p:tgtEl>
                                          <p:spTgt spid="202767"/>
                                        </p:tgtEl>
                                        <p:attrNameLst>
                                          <p:attrName>style.color</p:attrName>
                                        </p:attrNameLst>
                                      </p:cBhvr>
                                      <p:by>
                                        <p:hsl h="7200000" s="0" l="0"/>
                                      </p:by>
                                    </p:animClr>
                                    <p:animClr clrSpc="hsl" dir="cw">
                                      <p:cBhvr>
                                        <p:cTn id="11" dur="500" fill="hold"/>
                                        <p:tgtEl>
                                          <p:spTgt spid="202767"/>
                                        </p:tgtEl>
                                        <p:attrNameLst>
                                          <p:attrName>fillcolor</p:attrName>
                                        </p:attrNameLst>
                                      </p:cBhvr>
                                      <p:by>
                                        <p:hsl h="7200000" s="0" l="0"/>
                                      </p:by>
                                    </p:animClr>
                                    <p:animClr clrSpc="hsl" dir="cw">
                                      <p:cBhvr>
                                        <p:cTn id="12" dur="500" fill="hold"/>
                                        <p:tgtEl>
                                          <p:spTgt spid="202767"/>
                                        </p:tgtEl>
                                        <p:attrNameLst>
                                          <p:attrName>stroke.color</p:attrName>
                                        </p:attrNameLst>
                                      </p:cBhvr>
                                      <p:by>
                                        <p:hsl h="7200000" s="0" l="0"/>
                                      </p:by>
                                    </p:animClr>
                                    <p:set>
                                      <p:cBhvr>
                                        <p:cTn id="13" dur="500" fill="hold"/>
                                        <p:tgtEl>
                                          <p:spTgt spid="202767"/>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02765"/>
                                        </p:tgtEl>
                                        <p:attrNameLst>
                                          <p:attrName>style.visibility</p:attrName>
                                        </p:attrNameLst>
                                      </p:cBhvr>
                                      <p:to>
                                        <p:strVal val="visible"/>
                                      </p:to>
                                    </p:set>
                                    <p:animEffect transition="in" filter="dissolve">
                                      <p:cBhvr>
                                        <p:cTn id="18" dur="500"/>
                                        <p:tgtEl>
                                          <p:spTgt spid="202765"/>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02761"/>
                                        </p:tgtEl>
                                        <p:attrNameLst>
                                          <p:attrName>style.visibility</p:attrName>
                                        </p:attrNameLst>
                                      </p:cBhvr>
                                      <p:to>
                                        <p:strVal val="visible"/>
                                      </p:to>
                                    </p:set>
                                    <p:animEffect transition="in" filter="dissolve">
                                      <p:cBhvr>
                                        <p:cTn id="21" dur="500"/>
                                        <p:tgtEl>
                                          <p:spTgt spid="202761"/>
                                        </p:tgtEl>
                                      </p:cBhvr>
                                    </p:animEffect>
                                  </p:childTnLst>
                                </p:cTn>
                              </p:par>
                            </p:childTnLst>
                          </p:cTn>
                        </p:par>
                        <p:par>
                          <p:cTn id="22" fill="hold">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202766"/>
                                        </p:tgtEl>
                                        <p:attrNameLst>
                                          <p:attrName>style.visibility</p:attrName>
                                        </p:attrNameLst>
                                      </p:cBhvr>
                                      <p:to>
                                        <p:strVal val="visible"/>
                                      </p:to>
                                    </p:set>
                                    <p:animEffect transition="in" filter="dissolve">
                                      <p:cBhvr>
                                        <p:cTn id="25" dur="500"/>
                                        <p:tgtEl>
                                          <p:spTgt spid="202766"/>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02763"/>
                                        </p:tgtEl>
                                        <p:attrNameLst>
                                          <p:attrName>style.visibility</p:attrName>
                                        </p:attrNameLst>
                                      </p:cBhvr>
                                      <p:to>
                                        <p:strVal val="visible"/>
                                      </p:to>
                                    </p:set>
                                    <p:animEffect transition="in" filter="dissolve">
                                      <p:cBhvr>
                                        <p:cTn id="28" dur="500"/>
                                        <p:tgtEl>
                                          <p:spTgt spid="202763"/>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1" nodeType="clickEffect">
                                  <p:stCondLst>
                                    <p:cond delay="0"/>
                                  </p:stCondLst>
                                  <p:childTnLst>
                                    <p:animClr clrSpc="hsl" dir="cw">
                                      <p:cBhvr override="childStyle">
                                        <p:cTn id="32" dur="500" fill="hold"/>
                                        <p:tgtEl>
                                          <p:spTgt spid="202761"/>
                                        </p:tgtEl>
                                        <p:attrNameLst>
                                          <p:attrName>style.color</p:attrName>
                                        </p:attrNameLst>
                                      </p:cBhvr>
                                      <p:by>
                                        <p:hsl h="7200000" s="0" l="0"/>
                                      </p:by>
                                    </p:animClr>
                                    <p:animClr clrSpc="hsl" dir="cw">
                                      <p:cBhvr>
                                        <p:cTn id="33" dur="500" fill="hold"/>
                                        <p:tgtEl>
                                          <p:spTgt spid="202761"/>
                                        </p:tgtEl>
                                        <p:attrNameLst>
                                          <p:attrName>fillcolor</p:attrName>
                                        </p:attrNameLst>
                                      </p:cBhvr>
                                      <p:by>
                                        <p:hsl h="7200000" s="0" l="0"/>
                                      </p:by>
                                    </p:animClr>
                                    <p:animClr clrSpc="hsl" dir="cw">
                                      <p:cBhvr>
                                        <p:cTn id="34" dur="500" fill="hold"/>
                                        <p:tgtEl>
                                          <p:spTgt spid="202761"/>
                                        </p:tgtEl>
                                        <p:attrNameLst>
                                          <p:attrName>stroke.color</p:attrName>
                                        </p:attrNameLst>
                                      </p:cBhvr>
                                      <p:by>
                                        <p:hsl h="7200000" s="0" l="0"/>
                                      </p:by>
                                    </p:animClr>
                                    <p:set>
                                      <p:cBhvr>
                                        <p:cTn id="35" dur="500" fill="hold"/>
                                        <p:tgtEl>
                                          <p:spTgt spid="202761"/>
                                        </p:tgtEl>
                                        <p:attrNameLst>
                                          <p:attrName>fill.type</p:attrName>
                                        </p:attrNameLst>
                                      </p:cBhvr>
                                      <p:to>
                                        <p:strVal val="solid"/>
                                      </p:to>
                                    </p:set>
                                  </p:childTnLst>
                                </p:cTn>
                              </p:par>
                            </p:childTnLst>
                          </p:cTn>
                        </p:par>
                        <p:par>
                          <p:cTn id="36" fill="hold">
                            <p:stCondLst>
                              <p:cond delay="500"/>
                            </p:stCondLst>
                            <p:childTnLst>
                              <p:par>
                                <p:cTn id="37" presetID="9" presetClass="entr" presetSubtype="0" fill="hold" nodeType="afterEffect">
                                  <p:stCondLst>
                                    <p:cond delay="0"/>
                                  </p:stCondLst>
                                  <p:childTnLst>
                                    <p:set>
                                      <p:cBhvr>
                                        <p:cTn id="38" dur="1" fill="hold">
                                          <p:stCondLst>
                                            <p:cond delay="0"/>
                                          </p:stCondLst>
                                        </p:cTn>
                                        <p:tgtEl>
                                          <p:spTgt spid="202762">
                                            <p:txEl>
                                              <p:pRg st="0" end="0"/>
                                            </p:txEl>
                                          </p:spTgt>
                                        </p:tgtEl>
                                        <p:attrNameLst>
                                          <p:attrName>style.visibility</p:attrName>
                                        </p:attrNameLst>
                                      </p:cBhvr>
                                      <p:to>
                                        <p:strVal val="visible"/>
                                      </p:to>
                                    </p:set>
                                    <p:animEffect transition="in" filter="dissolve">
                                      <p:cBhvr>
                                        <p:cTn id="39" dur="500"/>
                                        <p:tgtEl>
                                          <p:spTgt spid="20276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1" nodeType="clickEffect">
                                  <p:stCondLst>
                                    <p:cond delay="0"/>
                                  </p:stCondLst>
                                  <p:childTnLst>
                                    <p:animClr clrSpc="hsl" dir="cw">
                                      <p:cBhvr override="childStyle">
                                        <p:cTn id="43" dur="500" fill="hold"/>
                                        <p:tgtEl>
                                          <p:spTgt spid="202763"/>
                                        </p:tgtEl>
                                        <p:attrNameLst>
                                          <p:attrName>style.color</p:attrName>
                                        </p:attrNameLst>
                                      </p:cBhvr>
                                      <p:by>
                                        <p:hsl h="7200000" s="0" l="0"/>
                                      </p:by>
                                    </p:animClr>
                                    <p:animClr clrSpc="hsl" dir="cw">
                                      <p:cBhvr>
                                        <p:cTn id="44" dur="500" fill="hold"/>
                                        <p:tgtEl>
                                          <p:spTgt spid="202763"/>
                                        </p:tgtEl>
                                        <p:attrNameLst>
                                          <p:attrName>fillcolor</p:attrName>
                                        </p:attrNameLst>
                                      </p:cBhvr>
                                      <p:by>
                                        <p:hsl h="7200000" s="0" l="0"/>
                                      </p:by>
                                    </p:animClr>
                                    <p:animClr clrSpc="hsl" dir="cw">
                                      <p:cBhvr>
                                        <p:cTn id="45" dur="500" fill="hold"/>
                                        <p:tgtEl>
                                          <p:spTgt spid="202763"/>
                                        </p:tgtEl>
                                        <p:attrNameLst>
                                          <p:attrName>stroke.color</p:attrName>
                                        </p:attrNameLst>
                                      </p:cBhvr>
                                      <p:by>
                                        <p:hsl h="7200000" s="0" l="0"/>
                                      </p:by>
                                    </p:animClr>
                                    <p:set>
                                      <p:cBhvr>
                                        <p:cTn id="46" dur="500" fill="hold"/>
                                        <p:tgtEl>
                                          <p:spTgt spid="202763"/>
                                        </p:tgtEl>
                                        <p:attrNameLst>
                                          <p:attrName>fill.type</p:attrName>
                                        </p:attrNameLst>
                                      </p:cBhvr>
                                      <p:to>
                                        <p:strVal val="solid"/>
                                      </p:to>
                                    </p:set>
                                  </p:childTnLst>
                                </p:cTn>
                              </p:par>
                            </p:childTnLst>
                          </p:cTn>
                        </p:par>
                        <p:par>
                          <p:cTn id="47" fill="hold">
                            <p:stCondLst>
                              <p:cond delay="500"/>
                            </p:stCondLst>
                            <p:childTnLst>
                              <p:par>
                                <p:cTn id="48" presetID="9" presetClass="entr" presetSubtype="0" fill="hold" grpId="0" nodeType="afterEffect">
                                  <p:stCondLst>
                                    <p:cond delay="0"/>
                                  </p:stCondLst>
                                  <p:childTnLst>
                                    <p:set>
                                      <p:cBhvr>
                                        <p:cTn id="49" dur="1" fill="hold">
                                          <p:stCondLst>
                                            <p:cond delay="0"/>
                                          </p:stCondLst>
                                        </p:cTn>
                                        <p:tgtEl>
                                          <p:spTgt spid="202764"/>
                                        </p:tgtEl>
                                        <p:attrNameLst>
                                          <p:attrName>style.visibility</p:attrName>
                                        </p:attrNameLst>
                                      </p:cBhvr>
                                      <p:to>
                                        <p:strVal val="visible"/>
                                      </p:to>
                                    </p:set>
                                    <p:animEffect transition="in" filter="dissolve">
                                      <p:cBhvr>
                                        <p:cTn id="50" dur="500"/>
                                        <p:tgtEl>
                                          <p:spTgt spid="202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61" grpId="0"/>
      <p:bldP spid="202761" grpId="1"/>
      <p:bldP spid="202763" grpId="0"/>
      <p:bldP spid="202763" grpId="1"/>
      <p:bldP spid="202764" grpId="0"/>
      <p:bldP spid="202765" grpId="0" animBg="1"/>
      <p:bldP spid="202766" grpId="0" animBg="1"/>
      <p:bldP spid="202767" grpId="0"/>
      <p:bldP spid="202767"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1732" name="Text Box 4"/>
          <p:cNvSpPr txBox="1">
            <a:spLocks noChangeArrowheads="1"/>
          </p:cNvSpPr>
          <p:nvPr/>
        </p:nvSpPr>
        <p:spPr bwMode="auto">
          <a:xfrm>
            <a:off x="381000" y="3205163"/>
            <a:ext cx="8458200" cy="2586037"/>
          </a:xfrm>
          <a:prstGeom prst="rect">
            <a:avLst/>
          </a:prstGeom>
          <a:solidFill>
            <a:schemeClr val="hlink"/>
          </a:solidFill>
          <a:ln w="57150" cap="rnd">
            <a:solidFill>
              <a:srgbClr val="FF0000"/>
            </a:solidFill>
            <a:prstDash val="sysDot"/>
            <a:miter lim="800000"/>
            <a:headEnd/>
            <a:tailEnd/>
          </a:ln>
        </p:spPr>
        <p:txBody>
          <a:bodyPr>
            <a:spAutoFit/>
          </a:bodyPr>
          <a:lstStyle/>
          <a:p>
            <a:pPr algn="just">
              <a:spcBef>
                <a:spcPct val="50000"/>
              </a:spcBef>
            </a:pPr>
            <a:r>
              <a:rPr lang="en-US" sz="3200" b="1">
                <a:solidFill>
                  <a:srgbClr val="0000CC"/>
                </a:solidFill>
                <a:latin typeface="Times New Roman" pitchFamily="18" charset="0"/>
              </a:rPr>
              <a:t>  Nhờ có thiên nhiên ưu đãi, người dân cần cù lao động, đồng bằng Nam Bộ đã trở thành vùng sản xuất lúa gạo, trái cây, thuỷ sản lớn nhất cả nước. Các sản phẩm đó được đưa đi tiêu thụ ở nhiều nơi trong nước và xuất khẩu.</a:t>
            </a:r>
          </a:p>
        </p:txBody>
      </p:sp>
      <p:sp>
        <p:nvSpPr>
          <p:cNvPr id="201733" name="Text Box 5"/>
          <p:cNvSpPr txBox="1">
            <a:spLocks noChangeArrowheads="1"/>
          </p:cNvSpPr>
          <p:nvPr/>
        </p:nvSpPr>
        <p:spPr bwMode="auto">
          <a:xfrm>
            <a:off x="1143000" y="1219200"/>
            <a:ext cx="7010400" cy="946150"/>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0000CC"/>
                </a:solidFill>
                <a:effectLst>
                  <a:outerShdw blurRad="38100" dist="38100" dir="2700000" algn="tl">
                    <a:srgbClr val="C0C0C0"/>
                  </a:outerShdw>
                </a:effectLst>
              </a:rPr>
              <a:t>BÀI 19: HOẠT ĐỘNG SẢN XUẤT </a:t>
            </a:r>
            <a:br>
              <a:rPr lang="en-US" sz="2800" b="1">
                <a:solidFill>
                  <a:srgbClr val="0000CC"/>
                </a:solidFill>
                <a:effectLst>
                  <a:outerShdw blurRad="38100" dist="38100" dir="2700000" algn="tl">
                    <a:srgbClr val="C0C0C0"/>
                  </a:outerShdw>
                </a:effectLst>
              </a:rPr>
            </a:br>
            <a:r>
              <a:rPr lang="en-US" sz="2800" b="1">
                <a:solidFill>
                  <a:srgbClr val="0000CC"/>
                </a:solidFill>
                <a:effectLst>
                  <a:outerShdw blurRad="38100" dist="38100" dir="2700000" algn="tl">
                    <a:srgbClr val="C0C0C0"/>
                  </a:outerShdw>
                </a:effectLst>
              </a:rPr>
              <a:t>CỦA NGƯỜI DÂN ĐỒNG BẰNG NAM BỘ  </a:t>
            </a:r>
          </a:p>
        </p:txBody>
      </p:sp>
      <p:sp>
        <p:nvSpPr>
          <p:cNvPr id="201735" name="Text Box 7"/>
          <p:cNvSpPr txBox="1">
            <a:spLocks noChangeArrowheads="1"/>
          </p:cNvSpPr>
          <p:nvPr/>
        </p:nvSpPr>
        <p:spPr bwMode="auto">
          <a:xfrm>
            <a:off x="381000" y="2590800"/>
            <a:ext cx="1905000" cy="519113"/>
          </a:xfrm>
          <a:prstGeom prst="rect">
            <a:avLst/>
          </a:prstGeom>
          <a:noFill/>
          <a:ln w="9525">
            <a:noFill/>
            <a:miter lim="800000"/>
            <a:headEnd/>
            <a:tailEnd/>
          </a:ln>
          <a:effectLst/>
        </p:spPr>
        <p:txBody>
          <a:bodyPr>
            <a:spAutoFit/>
          </a:bodyPr>
          <a:lstStyle/>
          <a:p>
            <a:pPr algn="ctr">
              <a:spcBef>
                <a:spcPct val="50000"/>
              </a:spcBef>
              <a:defRPr/>
            </a:pPr>
            <a:r>
              <a:rPr lang="en-US" sz="2800" b="1" dirty="0" err="1">
                <a:solidFill>
                  <a:srgbClr val="0000CC"/>
                </a:solidFill>
                <a:effectLst>
                  <a:outerShdw blurRad="38100" dist="38100" dir="2700000" algn="tl">
                    <a:srgbClr val="C0C0C0"/>
                  </a:outerShdw>
                </a:effectLst>
              </a:rPr>
              <a:t>Ghi</a:t>
            </a:r>
            <a:r>
              <a:rPr lang="en-US" sz="2800" b="1" dirty="0">
                <a:solidFill>
                  <a:srgbClr val="0000CC"/>
                </a:solidFill>
                <a:effectLst>
                  <a:outerShdw blurRad="38100" dist="38100" dir="2700000" algn="tl">
                    <a:srgbClr val="C0C0C0"/>
                  </a:outerShdw>
                </a:effectLst>
              </a:rPr>
              <a:t> </a:t>
            </a:r>
            <a:r>
              <a:rPr lang="en-US" sz="2800" b="1" dirty="0" err="1">
                <a:solidFill>
                  <a:srgbClr val="0000CC"/>
                </a:solidFill>
                <a:effectLst>
                  <a:outerShdw blurRad="38100" dist="38100" dir="2700000" algn="tl">
                    <a:srgbClr val="C0C0C0"/>
                  </a:outerShdw>
                </a:effectLst>
              </a:rPr>
              <a:t>nhớ</a:t>
            </a:r>
            <a:r>
              <a:rPr lang="en-US" sz="2800" b="1" dirty="0">
                <a:solidFill>
                  <a:srgbClr val="0000CC"/>
                </a:solidFill>
                <a:effectLst>
                  <a:outerShdw blurRad="38100" dist="38100" dir="2700000" algn="tl">
                    <a:srgbClr val="C0C0C0"/>
                  </a:outerShd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01735"/>
                                        </p:tgtEl>
                                        <p:attrNameLst>
                                          <p:attrName>style.visibility</p:attrName>
                                        </p:attrNameLst>
                                      </p:cBhvr>
                                      <p:to>
                                        <p:strVal val="visible"/>
                                      </p:to>
                                    </p:set>
                                    <p:animEffect transition="in" filter="fade">
                                      <p:cBhvr>
                                        <p:cTn id="7" dur="1000"/>
                                        <p:tgtEl>
                                          <p:spTgt spid="201735"/>
                                        </p:tgtEl>
                                      </p:cBhvr>
                                    </p:animEffect>
                                    <p:anim calcmode="lin" valueType="num">
                                      <p:cBhvr>
                                        <p:cTn id="8" dur="1000" fill="hold"/>
                                        <p:tgtEl>
                                          <p:spTgt spid="201735"/>
                                        </p:tgtEl>
                                        <p:attrNameLst>
                                          <p:attrName>ppt_x</p:attrName>
                                        </p:attrNameLst>
                                      </p:cBhvr>
                                      <p:tavLst>
                                        <p:tav tm="0">
                                          <p:val>
                                            <p:strVal val="#ppt_x"/>
                                          </p:val>
                                        </p:tav>
                                        <p:tav tm="100000">
                                          <p:val>
                                            <p:strVal val="#ppt_x"/>
                                          </p:val>
                                        </p:tav>
                                      </p:tavLst>
                                    </p:anim>
                                    <p:anim calcmode="lin" valueType="num">
                                      <p:cBhvr>
                                        <p:cTn id="9" dur="1000" fill="hold"/>
                                        <p:tgtEl>
                                          <p:spTgt spid="20173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201732"/>
                                        </p:tgtEl>
                                        <p:attrNameLst>
                                          <p:attrName>style.visibility</p:attrName>
                                        </p:attrNameLst>
                                      </p:cBhvr>
                                      <p:to>
                                        <p:strVal val="visible"/>
                                      </p:to>
                                    </p:set>
                                    <p:animEffect transition="in" filter="dissolve">
                                      <p:cBhvr>
                                        <p:cTn id="13" dur="500"/>
                                        <p:tgtEl>
                                          <p:spTgt spid="201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2" grpId="0" animBg="1"/>
      <p:bldP spid="2017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p:spPr>
        <p:txBody>
          <a:bodyPr/>
          <a:lstStyle/>
          <a:p>
            <a:pPr eaLnBrk="1" hangingPunct="1"/>
            <a:r>
              <a:rPr lang="en-US" smtClean="0"/>
              <a:t>Z z,</a:t>
            </a:r>
          </a:p>
        </p:txBody>
      </p:sp>
      <p:sp>
        <p:nvSpPr>
          <p:cNvPr id="20483" name="Rectangle 3"/>
          <p:cNvSpPr>
            <a:spLocks noGrp="1" noChangeArrowheads="1"/>
          </p:cNvSpPr>
          <p:nvPr>
            <p:ph type="body" idx="1"/>
          </p:nvPr>
        </p:nvSpPr>
        <p:spPr/>
        <p:txBody>
          <a:bodyPr/>
          <a:lstStyle/>
          <a:p>
            <a:pPr eaLnBrk="1" hangingPunct="1"/>
            <a:endParaRPr lang="vi-VN" smtClean="0"/>
          </a:p>
        </p:txBody>
      </p:sp>
      <p:pic>
        <p:nvPicPr>
          <p:cNvPr id="20484" name="Picture 4" descr="grassplot"/>
          <p:cNvPicPr>
            <a:picLocks noChangeAspect="1" noChangeArrowheads="1"/>
          </p:cNvPicPr>
          <p:nvPr/>
        </p:nvPicPr>
        <p:blipFill>
          <a:blip r:embed="rId2"/>
          <a:srcRect/>
          <a:stretch>
            <a:fillRect/>
          </a:stretch>
        </p:blipFill>
        <p:spPr bwMode="auto">
          <a:xfrm>
            <a:off x="-228600" y="0"/>
            <a:ext cx="9144000" cy="6858000"/>
          </a:xfrm>
          <a:prstGeom prst="rect">
            <a:avLst/>
          </a:prstGeom>
          <a:noFill/>
          <a:ln w="9525">
            <a:noFill/>
            <a:miter lim="800000"/>
            <a:headEnd/>
            <a:tailEnd/>
          </a:ln>
        </p:spPr>
      </p:pic>
      <p:pic>
        <p:nvPicPr>
          <p:cNvPr id="20485" name="Picture 5" descr="FLWRVRT2"/>
          <p:cNvPicPr>
            <a:picLocks noChangeAspect="1" noChangeArrowheads="1"/>
          </p:cNvPicPr>
          <p:nvPr/>
        </p:nvPicPr>
        <p:blipFill>
          <a:blip r:embed="rId3">
            <a:lum bright="70000" contrast="-70000"/>
            <a:grayscl/>
          </a:blip>
          <a:srcRect/>
          <a:stretch>
            <a:fillRect/>
          </a:stretch>
        </p:blipFill>
        <p:spPr bwMode="auto">
          <a:xfrm>
            <a:off x="101600" y="2438400"/>
            <a:ext cx="431800" cy="2971800"/>
          </a:xfrm>
          <a:prstGeom prst="rect">
            <a:avLst/>
          </a:prstGeom>
          <a:noFill/>
          <a:ln w="9525">
            <a:noFill/>
            <a:miter lim="800000"/>
            <a:headEnd/>
            <a:tailEnd/>
          </a:ln>
        </p:spPr>
      </p:pic>
      <p:pic>
        <p:nvPicPr>
          <p:cNvPr id="20486" name="Picture 6" descr="FLWRVRT2"/>
          <p:cNvPicPr>
            <a:picLocks noChangeAspect="1" noChangeArrowheads="1"/>
          </p:cNvPicPr>
          <p:nvPr/>
        </p:nvPicPr>
        <p:blipFill>
          <a:blip r:embed="rId4">
            <a:lum bright="70000" contrast="-70000"/>
            <a:grayscl/>
          </a:blip>
          <a:srcRect/>
          <a:stretch>
            <a:fillRect/>
          </a:stretch>
        </p:blipFill>
        <p:spPr bwMode="auto">
          <a:xfrm rot="5400000">
            <a:off x="4241800" y="1625600"/>
            <a:ext cx="431800" cy="8915400"/>
          </a:xfrm>
          <a:prstGeom prst="rect">
            <a:avLst/>
          </a:prstGeom>
          <a:noFill/>
          <a:ln w="9525">
            <a:noFill/>
            <a:miter lim="800000"/>
            <a:headEnd/>
            <a:tailEnd/>
          </a:ln>
        </p:spPr>
      </p:pic>
      <p:pic>
        <p:nvPicPr>
          <p:cNvPr id="20487" name="Picture 7" descr="36_1_39"/>
          <p:cNvPicPr>
            <a:picLocks noChangeAspect="1" noChangeArrowheads="1"/>
          </p:cNvPicPr>
          <p:nvPr/>
        </p:nvPicPr>
        <p:blipFill>
          <a:blip r:embed="rId5"/>
          <a:srcRect/>
          <a:stretch>
            <a:fillRect/>
          </a:stretch>
        </p:blipFill>
        <p:spPr bwMode="auto">
          <a:xfrm>
            <a:off x="7667625" y="5229225"/>
            <a:ext cx="1476375" cy="1628775"/>
          </a:xfrm>
          <a:prstGeom prst="rect">
            <a:avLst/>
          </a:prstGeom>
          <a:noFill/>
          <a:ln w="9525">
            <a:noFill/>
            <a:miter lim="800000"/>
            <a:headEnd/>
            <a:tailEnd/>
          </a:ln>
        </p:spPr>
      </p:pic>
      <p:pic>
        <p:nvPicPr>
          <p:cNvPr id="20488" name="Picture 8" descr="36_3_2"/>
          <p:cNvPicPr>
            <a:picLocks noChangeAspect="1" noChangeArrowheads="1"/>
          </p:cNvPicPr>
          <p:nvPr/>
        </p:nvPicPr>
        <p:blipFill>
          <a:blip r:embed="rId6"/>
          <a:srcRect/>
          <a:stretch>
            <a:fillRect/>
          </a:stretch>
        </p:blipFill>
        <p:spPr bwMode="auto">
          <a:xfrm>
            <a:off x="0" y="685800"/>
            <a:ext cx="1236663" cy="1628775"/>
          </a:xfrm>
          <a:prstGeom prst="rect">
            <a:avLst/>
          </a:prstGeom>
          <a:noFill/>
          <a:ln w="9525">
            <a:noFill/>
            <a:miter lim="800000"/>
            <a:headEnd/>
            <a:tailEnd/>
          </a:ln>
        </p:spPr>
      </p:pic>
      <p:sp>
        <p:nvSpPr>
          <p:cNvPr id="20489" name="WordArt 9"/>
          <p:cNvSpPr>
            <a:spLocks noChangeArrowheads="1" noChangeShapeType="1" noTextEdit="1"/>
          </p:cNvSpPr>
          <p:nvPr/>
        </p:nvSpPr>
        <p:spPr bwMode="auto">
          <a:xfrm>
            <a:off x="2209800" y="152400"/>
            <a:ext cx="5334000" cy="1066800"/>
          </a:xfrm>
          <a:prstGeom prst="rect">
            <a:avLst/>
          </a:prstGeom>
        </p:spPr>
        <p:txBody>
          <a:bodyPr wrap="none" fromWordArt="1">
            <a:prstTxWarp prst="textDeflate">
              <a:avLst>
                <a:gd name="adj" fmla="val 26227"/>
              </a:avLst>
            </a:prstTxWarp>
          </a:bodyPr>
          <a:lstStyle/>
          <a:p>
            <a:pPr algn="ctr"/>
            <a:r>
              <a:rPr lang="it-IT" sz="3600" kern="10">
                <a:ln w="34925">
                  <a:solidFill>
                    <a:srgbClr val="FF0000"/>
                  </a:solidFill>
                  <a:round/>
                  <a:headEnd/>
                  <a:tailEnd/>
                </a:ln>
                <a:solidFill>
                  <a:srgbClr val="FFFF66"/>
                </a:solidFill>
                <a:latin typeface="Times New Roman"/>
                <a:cs typeface="Times New Roman"/>
              </a:rPr>
              <a:t>Trò chơi: Ai nhanh nhất ? </a:t>
            </a:r>
            <a:endParaRPr lang="vi-VN" sz="3600" kern="10">
              <a:ln w="34925">
                <a:solidFill>
                  <a:srgbClr val="FF0000"/>
                </a:solidFill>
                <a:round/>
                <a:headEnd/>
                <a:tailEnd/>
              </a:ln>
              <a:solidFill>
                <a:srgbClr val="FFFF66"/>
              </a:solidFill>
              <a:latin typeface="Times New Roman"/>
              <a:cs typeface="Times New Roman"/>
            </a:endParaRPr>
          </a:p>
        </p:txBody>
      </p:sp>
      <p:sp>
        <p:nvSpPr>
          <p:cNvPr id="20490" name="Text Box 10"/>
          <p:cNvSpPr txBox="1">
            <a:spLocks noChangeArrowheads="1"/>
          </p:cNvSpPr>
          <p:nvPr/>
        </p:nvSpPr>
        <p:spPr bwMode="auto">
          <a:xfrm>
            <a:off x="1447800" y="1295400"/>
            <a:ext cx="7010400" cy="579438"/>
          </a:xfrm>
          <a:prstGeom prst="rect">
            <a:avLst/>
          </a:prstGeom>
          <a:noFill/>
          <a:ln w="28575">
            <a:noFill/>
            <a:miter lim="800000"/>
            <a:headEnd/>
            <a:tailEnd/>
          </a:ln>
        </p:spPr>
        <p:txBody>
          <a:bodyPr>
            <a:spAutoFit/>
          </a:bodyPr>
          <a:lstStyle/>
          <a:p>
            <a:pPr>
              <a:spcBef>
                <a:spcPct val="50000"/>
              </a:spcBef>
            </a:pPr>
            <a:r>
              <a:rPr lang="en-US" sz="3200" b="1">
                <a:solidFill>
                  <a:schemeClr val="accent2"/>
                </a:solidFill>
                <a:latin typeface="Times New Roman" pitchFamily="18" charset="0"/>
              </a:rPr>
              <a:t>Chọn chữ cái ứng với câu trả lời đúng:</a:t>
            </a:r>
          </a:p>
        </p:txBody>
      </p:sp>
      <p:sp>
        <p:nvSpPr>
          <p:cNvPr id="87051" name="Text Box 11"/>
          <p:cNvSpPr txBox="1">
            <a:spLocks noChangeArrowheads="1"/>
          </p:cNvSpPr>
          <p:nvPr/>
        </p:nvSpPr>
        <p:spPr bwMode="auto">
          <a:xfrm>
            <a:off x="1143000" y="1844675"/>
            <a:ext cx="7239000" cy="974725"/>
          </a:xfrm>
          <a:prstGeom prst="rect">
            <a:avLst/>
          </a:prstGeom>
          <a:noFill/>
          <a:ln w="28575">
            <a:solidFill>
              <a:srgbClr val="FF0000"/>
            </a:solidFill>
            <a:miter lim="800000"/>
            <a:headEnd/>
            <a:tailEnd/>
          </a:ln>
        </p:spPr>
        <p:txBody>
          <a:bodyPr>
            <a:spAutoFit/>
          </a:bodyPr>
          <a:lstStyle/>
          <a:p>
            <a:pPr algn="ctr">
              <a:spcBef>
                <a:spcPct val="50000"/>
              </a:spcBef>
            </a:pPr>
            <a:r>
              <a:rPr lang="en-US" sz="2800" b="1">
                <a:solidFill>
                  <a:srgbClr val="000000"/>
                </a:solidFill>
                <a:latin typeface="Times New Roman" pitchFamily="18" charset="0"/>
              </a:rPr>
              <a:t>2. Loại trái cây nào không có ở đồng bằng Nam Bộ ?</a:t>
            </a:r>
          </a:p>
        </p:txBody>
      </p:sp>
      <p:sp>
        <p:nvSpPr>
          <p:cNvPr id="87052" name="Text Box 12"/>
          <p:cNvSpPr txBox="1">
            <a:spLocks noChangeArrowheads="1"/>
          </p:cNvSpPr>
          <p:nvPr/>
        </p:nvSpPr>
        <p:spPr bwMode="auto">
          <a:xfrm>
            <a:off x="2133600" y="2971800"/>
            <a:ext cx="4648200" cy="519113"/>
          </a:xfrm>
          <a:prstGeom prst="rect">
            <a:avLst/>
          </a:prstGeom>
          <a:noFill/>
          <a:ln w="9525">
            <a:noFill/>
            <a:miter lim="800000"/>
            <a:headEnd/>
            <a:tailEnd/>
          </a:ln>
        </p:spPr>
        <p:txBody>
          <a:bodyPr>
            <a:spAutoFit/>
          </a:bodyPr>
          <a:lstStyle/>
          <a:p>
            <a:pPr>
              <a:spcBef>
                <a:spcPct val="50000"/>
              </a:spcBef>
            </a:pPr>
            <a:r>
              <a:rPr lang="en-US" sz="2800" b="1">
                <a:solidFill>
                  <a:srgbClr val="000000"/>
                </a:solidFill>
                <a:latin typeface="Times New Roman" pitchFamily="18" charset="0"/>
              </a:rPr>
              <a:t>A. Chôm chôm, thanh long</a:t>
            </a:r>
          </a:p>
        </p:txBody>
      </p:sp>
      <p:sp>
        <p:nvSpPr>
          <p:cNvPr id="87053" name="Text Box 13"/>
          <p:cNvSpPr txBox="1">
            <a:spLocks noChangeArrowheads="1"/>
          </p:cNvSpPr>
          <p:nvPr/>
        </p:nvSpPr>
        <p:spPr bwMode="auto">
          <a:xfrm>
            <a:off x="2133600" y="4891088"/>
            <a:ext cx="3581400" cy="519112"/>
          </a:xfrm>
          <a:prstGeom prst="rect">
            <a:avLst/>
          </a:prstGeom>
          <a:noFill/>
          <a:ln w="9525">
            <a:noFill/>
            <a:miter lim="800000"/>
            <a:headEnd/>
            <a:tailEnd/>
          </a:ln>
        </p:spPr>
        <p:txBody>
          <a:bodyPr>
            <a:spAutoFit/>
          </a:bodyPr>
          <a:lstStyle/>
          <a:p>
            <a:pPr>
              <a:spcBef>
                <a:spcPct val="50000"/>
              </a:spcBef>
            </a:pPr>
            <a:r>
              <a:rPr lang="en-US" sz="2800" b="1">
                <a:solidFill>
                  <a:srgbClr val="000000"/>
                </a:solidFill>
                <a:latin typeface="Times New Roman" pitchFamily="18" charset="0"/>
              </a:rPr>
              <a:t>D. Măng cụt, na</a:t>
            </a:r>
          </a:p>
        </p:txBody>
      </p:sp>
      <p:sp>
        <p:nvSpPr>
          <p:cNvPr id="87054" name="Text Box 14"/>
          <p:cNvSpPr txBox="1">
            <a:spLocks noChangeArrowheads="1"/>
          </p:cNvSpPr>
          <p:nvPr/>
        </p:nvSpPr>
        <p:spPr bwMode="auto">
          <a:xfrm>
            <a:off x="2133600" y="4281488"/>
            <a:ext cx="3505200" cy="519112"/>
          </a:xfrm>
          <a:prstGeom prst="rect">
            <a:avLst/>
          </a:prstGeom>
          <a:noFill/>
          <a:ln w="9525">
            <a:noFill/>
            <a:miter lim="800000"/>
            <a:headEnd/>
            <a:tailEnd/>
          </a:ln>
        </p:spPr>
        <p:txBody>
          <a:bodyPr>
            <a:spAutoFit/>
          </a:bodyPr>
          <a:lstStyle/>
          <a:p>
            <a:pPr>
              <a:spcBef>
                <a:spcPct val="50000"/>
              </a:spcBef>
            </a:pPr>
            <a:r>
              <a:rPr lang="en-US" sz="2800" b="1">
                <a:solidFill>
                  <a:srgbClr val="000000"/>
                </a:solidFill>
                <a:latin typeface="Times New Roman" pitchFamily="18" charset="0"/>
              </a:rPr>
              <a:t>C. Vải thiều, đào</a:t>
            </a:r>
          </a:p>
        </p:txBody>
      </p:sp>
      <p:sp>
        <p:nvSpPr>
          <p:cNvPr id="87055" name="Text Box 15"/>
          <p:cNvSpPr txBox="1">
            <a:spLocks noChangeArrowheads="1"/>
          </p:cNvSpPr>
          <p:nvPr/>
        </p:nvSpPr>
        <p:spPr bwMode="auto">
          <a:xfrm>
            <a:off x="2133600" y="3671888"/>
            <a:ext cx="3962400" cy="519112"/>
          </a:xfrm>
          <a:prstGeom prst="rect">
            <a:avLst/>
          </a:prstGeom>
          <a:noFill/>
          <a:ln w="9525">
            <a:noFill/>
            <a:miter lim="800000"/>
            <a:headEnd/>
            <a:tailEnd/>
          </a:ln>
        </p:spPr>
        <p:txBody>
          <a:bodyPr>
            <a:spAutoFit/>
          </a:bodyPr>
          <a:lstStyle/>
          <a:p>
            <a:pPr>
              <a:spcBef>
                <a:spcPct val="50000"/>
              </a:spcBef>
            </a:pPr>
            <a:r>
              <a:rPr lang="en-US" sz="2800" b="1">
                <a:solidFill>
                  <a:srgbClr val="000000"/>
                </a:solidFill>
                <a:latin typeface="Times New Roman" pitchFamily="18" charset="0"/>
              </a:rPr>
              <a:t>B. Sầu riêng, mít tố nữ</a:t>
            </a:r>
          </a:p>
        </p:txBody>
      </p:sp>
      <p:pic>
        <p:nvPicPr>
          <p:cNvPr id="20496" name="Picture 16" descr="!danc_cl"/>
          <p:cNvPicPr>
            <a:picLocks noChangeAspect="1" noChangeArrowheads="1" noCrop="1"/>
          </p:cNvPicPr>
          <p:nvPr/>
        </p:nvPicPr>
        <p:blipFill>
          <a:blip r:embed="rId7"/>
          <a:srcRect/>
          <a:stretch>
            <a:fillRect/>
          </a:stretch>
        </p:blipFill>
        <p:spPr bwMode="auto">
          <a:xfrm>
            <a:off x="7543800" y="0"/>
            <a:ext cx="1219200" cy="1447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7051"/>
                                        </p:tgtEl>
                                        <p:attrNameLst>
                                          <p:attrName>style.visibility</p:attrName>
                                        </p:attrNameLst>
                                      </p:cBhvr>
                                      <p:to>
                                        <p:strVal val="visible"/>
                                      </p:to>
                                    </p:set>
                                    <p:anim calcmode="lin" valueType="num">
                                      <p:cBhvr>
                                        <p:cTn id="7" dur="500" fill="hold"/>
                                        <p:tgtEl>
                                          <p:spTgt spid="87051"/>
                                        </p:tgtEl>
                                        <p:attrNameLst>
                                          <p:attrName>ppt_w</p:attrName>
                                        </p:attrNameLst>
                                      </p:cBhvr>
                                      <p:tavLst>
                                        <p:tav tm="0">
                                          <p:val>
                                            <p:fltVal val="0"/>
                                          </p:val>
                                        </p:tav>
                                        <p:tav tm="100000">
                                          <p:val>
                                            <p:strVal val="#ppt_w"/>
                                          </p:val>
                                        </p:tav>
                                      </p:tavLst>
                                    </p:anim>
                                    <p:anim calcmode="lin" valueType="num">
                                      <p:cBhvr>
                                        <p:cTn id="8" dur="500" fill="hold"/>
                                        <p:tgtEl>
                                          <p:spTgt spid="87051"/>
                                        </p:tgtEl>
                                        <p:attrNameLst>
                                          <p:attrName>ppt_h</p:attrName>
                                        </p:attrNameLst>
                                      </p:cBhvr>
                                      <p:tavLst>
                                        <p:tav tm="0">
                                          <p:val>
                                            <p:fltVal val="0"/>
                                          </p:val>
                                        </p:tav>
                                        <p:tav tm="100000">
                                          <p:val>
                                            <p:strVal val="#ppt_h"/>
                                          </p:val>
                                        </p:tav>
                                      </p:tavLst>
                                    </p:anim>
                                    <p:animEffect transition="in" filter="fade">
                                      <p:cBhvr>
                                        <p:cTn id="9" dur="500"/>
                                        <p:tgtEl>
                                          <p:spTgt spid="87051"/>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87052"/>
                                        </p:tgtEl>
                                        <p:attrNameLst>
                                          <p:attrName>style.visibility</p:attrName>
                                        </p:attrNameLst>
                                      </p:cBhvr>
                                      <p:to>
                                        <p:strVal val="visible"/>
                                      </p:to>
                                    </p:set>
                                    <p:anim calcmode="lin" valueType="num">
                                      <p:cBhvr>
                                        <p:cTn id="12" dur="500" fill="hold"/>
                                        <p:tgtEl>
                                          <p:spTgt spid="87052"/>
                                        </p:tgtEl>
                                        <p:attrNameLst>
                                          <p:attrName>ppt_w</p:attrName>
                                        </p:attrNameLst>
                                      </p:cBhvr>
                                      <p:tavLst>
                                        <p:tav tm="0">
                                          <p:val>
                                            <p:fltVal val="0"/>
                                          </p:val>
                                        </p:tav>
                                        <p:tav tm="100000">
                                          <p:val>
                                            <p:strVal val="#ppt_w"/>
                                          </p:val>
                                        </p:tav>
                                      </p:tavLst>
                                    </p:anim>
                                    <p:anim calcmode="lin" valueType="num">
                                      <p:cBhvr>
                                        <p:cTn id="13" dur="500" fill="hold"/>
                                        <p:tgtEl>
                                          <p:spTgt spid="87052"/>
                                        </p:tgtEl>
                                        <p:attrNameLst>
                                          <p:attrName>ppt_h</p:attrName>
                                        </p:attrNameLst>
                                      </p:cBhvr>
                                      <p:tavLst>
                                        <p:tav tm="0">
                                          <p:val>
                                            <p:fltVal val="0"/>
                                          </p:val>
                                        </p:tav>
                                        <p:tav tm="100000">
                                          <p:val>
                                            <p:strVal val="#ppt_h"/>
                                          </p:val>
                                        </p:tav>
                                      </p:tavLst>
                                    </p:anim>
                                    <p:animEffect transition="in" filter="fade">
                                      <p:cBhvr>
                                        <p:cTn id="14" dur="500"/>
                                        <p:tgtEl>
                                          <p:spTgt spid="87052"/>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87055"/>
                                        </p:tgtEl>
                                        <p:attrNameLst>
                                          <p:attrName>style.visibility</p:attrName>
                                        </p:attrNameLst>
                                      </p:cBhvr>
                                      <p:to>
                                        <p:strVal val="visible"/>
                                      </p:to>
                                    </p:set>
                                    <p:anim calcmode="lin" valueType="num">
                                      <p:cBhvr>
                                        <p:cTn id="17" dur="500" fill="hold"/>
                                        <p:tgtEl>
                                          <p:spTgt spid="87055"/>
                                        </p:tgtEl>
                                        <p:attrNameLst>
                                          <p:attrName>ppt_w</p:attrName>
                                        </p:attrNameLst>
                                      </p:cBhvr>
                                      <p:tavLst>
                                        <p:tav tm="0">
                                          <p:val>
                                            <p:fltVal val="0"/>
                                          </p:val>
                                        </p:tav>
                                        <p:tav tm="100000">
                                          <p:val>
                                            <p:strVal val="#ppt_w"/>
                                          </p:val>
                                        </p:tav>
                                      </p:tavLst>
                                    </p:anim>
                                    <p:anim calcmode="lin" valueType="num">
                                      <p:cBhvr>
                                        <p:cTn id="18" dur="500" fill="hold"/>
                                        <p:tgtEl>
                                          <p:spTgt spid="87055"/>
                                        </p:tgtEl>
                                        <p:attrNameLst>
                                          <p:attrName>ppt_h</p:attrName>
                                        </p:attrNameLst>
                                      </p:cBhvr>
                                      <p:tavLst>
                                        <p:tav tm="0">
                                          <p:val>
                                            <p:fltVal val="0"/>
                                          </p:val>
                                        </p:tav>
                                        <p:tav tm="100000">
                                          <p:val>
                                            <p:strVal val="#ppt_h"/>
                                          </p:val>
                                        </p:tav>
                                      </p:tavLst>
                                    </p:anim>
                                    <p:animEffect transition="in" filter="fade">
                                      <p:cBhvr>
                                        <p:cTn id="19" dur="500"/>
                                        <p:tgtEl>
                                          <p:spTgt spid="87055"/>
                                        </p:tgtEl>
                                      </p:cBhvr>
                                    </p:animEffect>
                                  </p:childTnLst>
                                </p:cTn>
                              </p:par>
                              <p:par>
                                <p:cTn id="20" presetID="53" presetClass="entr" presetSubtype="0" fill="hold" grpId="0" nodeType="withEffect">
                                  <p:stCondLst>
                                    <p:cond delay="0"/>
                                  </p:stCondLst>
                                  <p:iterate type="lt">
                                    <p:tmPct val="0"/>
                                  </p:iterate>
                                  <p:childTnLst>
                                    <p:set>
                                      <p:cBhvr>
                                        <p:cTn id="21" dur="1" fill="hold">
                                          <p:stCondLst>
                                            <p:cond delay="0"/>
                                          </p:stCondLst>
                                        </p:cTn>
                                        <p:tgtEl>
                                          <p:spTgt spid="87054"/>
                                        </p:tgtEl>
                                        <p:attrNameLst>
                                          <p:attrName>style.visibility</p:attrName>
                                        </p:attrNameLst>
                                      </p:cBhvr>
                                      <p:to>
                                        <p:strVal val="visible"/>
                                      </p:to>
                                    </p:set>
                                    <p:anim calcmode="lin" valueType="num">
                                      <p:cBhvr>
                                        <p:cTn id="22" dur="500" fill="hold"/>
                                        <p:tgtEl>
                                          <p:spTgt spid="87054"/>
                                        </p:tgtEl>
                                        <p:attrNameLst>
                                          <p:attrName>ppt_w</p:attrName>
                                        </p:attrNameLst>
                                      </p:cBhvr>
                                      <p:tavLst>
                                        <p:tav tm="0">
                                          <p:val>
                                            <p:fltVal val="0"/>
                                          </p:val>
                                        </p:tav>
                                        <p:tav tm="100000">
                                          <p:val>
                                            <p:strVal val="#ppt_w"/>
                                          </p:val>
                                        </p:tav>
                                      </p:tavLst>
                                    </p:anim>
                                    <p:anim calcmode="lin" valueType="num">
                                      <p:cBhvr>
                                        <p:cTn id="23" dur="500" fill="hold"/>
                                        <p:tgtEl>
                                          <p:spTgt spid="87054"/>
                                        </p:tgtEl>
                                        <p:attrNameLst>
                                          <p:attrName>ppt_h</p:attrName>
                                        </p:attrNameLst>
                                      </p:cBhvr>
                                      <p:tavLst>
                                        <p:tav tm="0">
                                          <p:val>
                                            <p:fltVal val="0"/>
                                          </p:val>
                                        </p:tav>
                                        <p:tav tm="100000">
                                          <p:val>
                                            <p:strVal val="#ppt_h"/>
                                          </p:val>
                                        </p:tav>
                                      </p:tavLst>
                                    </p:anim>
                                    <p:animEffect transition="in" filter="fade">
                                      <p:cBhvr>
                                        <p:cTn id="24" dur="500"/>
                                        <p:tgtEl>
                                          <p:spTgt spid="87054"/>
                                        </p:tgtEl>
                                      </p:cBhvr>
                                    </p:animEffect>
                                  </p:childTnLst>
                                </p:cTn>
                              </p:par>
                              <p:par>
                                <p:cTn id="25" presetID="53" presetClass="entr" presetSubtype="0" fill="hold" grpId="0" nodeType="withEffect">
                                  <p:stCondLst>
                                    <p:cond delay="0"/>
                                  </p:stCondLst>
                                  <p:iterate type="lt">
                                    <p:tmPct val="0"/>
                                  </p:iterate>
                                  <p:childTnLst>
                                    <p:set>
                                      <p:cBhvr>
                                        <p:cTn id="26" dur="1" fill="hold">
                                          <p:stCondLst>
                                            <p:cond delay="0"/>
                                          </p:stCondLst>
                                        </p:cTn>
                                        <p:tgtEl>
                                          <p:spTgt spid="87053"/>
                                        </p:tgtEl>
                                        <p:attrNameLst>
                                          <p:attrName>style.visibility</p:attrName>
                                        </p:attrNameLst>
                                      </p:cBhvr>
                                      <p:to>
                                        <p:strVal val="visible"/>
                                      </p:to>
                                    </p:set>
                                    <p:anim calcmode="lin" valueType="num">
                                      <p:cBhvr>
                                        <p:cTn id="27" dur="500" fill="hold"/>
                                        <p:tgtEl>
                                          <p:spTgt spid="87053"/>
                                        </p:tgtEl>
                                        <p:attrNameLst>
                                          <p:attrName>ppt_w</p:attrName>
                                        </p:attrNameLst>
                                      </p:cBhvr>
                                      <p:tavLst>
                                        <p:tav tm="0">
                                          <p:val>
                                            <p:fltVal val="0"/>
                                          </p:val>
                                        </p:tav>
                                        <p:tav tm="100000">
                                          <p:val>
                                            <p:strVal val="#ppt_w"/>
                                          </p:val>
                                        </p:tav>
                                      </p:tavLst>
                                    </p:anim>
                                    <p:anim calcmode="lin" valueType="num">
                                      <p:cBhvr>
                                        <p:cTn id="28" dur="500" fill="hold"/>
                                        <p:tgtEl>
                                          <p:spTgt spid="87053"/>
                                        </p:tgtEl>
                                        <p:attrNameLst>
                                          <p:attrName>ppt_h</p:attrName>
                                        </p:attrNameLst>
                                      </p:cBhvr>
                                      <p:tavLst>
                                        <p:tav tm="0">
                                          <p:val>
                                            <p:fltVal val="0"/>
                                          </p:val>
                                        </p:tav>
                                        <p:tav tm="100000">
                                          <p:val>
                                            <p:strVal val="#ppt_h"/>
                                          </p:val>
                                        </p:tav>
                                      </p:tavLst>
                                    </p:anim>
                                    <p:animEffect transition="in" filter="fade">
                                      <p:cBhvr>
                                        <p:cTn id="29" dur="500"/>
                                        <p:tgtEl>
                                          <p:spTgt spid="87053"/>
                                        </p:tgtEl>
                                      </p:cBhvr>
                                    </p:animEffect>
                                  </p:childTnLst>
                                </p:cTn>
                              </p:par>
                            </p:childTnLst>
                          </p:cTn>
                        </p:par>
                      </p:childTnLst>
                    </p:cTn>
                  </p:par>
                  <p:par>
                    <p:cTn id="30" fill="hold">
                      <p:stCondLst>
                        <p:cond delay="indefinite"/>
                      </p:stCondLst>
                      <p:childTnLst>
                        <p:par>
                          <p:cTn id="31" fill="hold">
                            <p:stCondLst>
                              <p:cond delay="0"/>
                            </p:stCondLst>
                            <p:childTnLst>
                              <p:par>
                                <p:cTn id="32" presetID="34" presetClass="emph" presetSubtype="0" fill="hold" grpId="1" nodeType="clickEffect">
                                  <p:stCondLst>
                                    <p:cond delay="0"/>
                                  </p:stCondLst>
                                  <p:iterate type="lt">
                                    <p:tmPct val="10000"/>
                                  </p:iterate>
                                  <p:childTnLst>
                                    <p:animMotion origin="layout" path="M 0.0 0.0 L 0.0 -0.07213" pathEditMode="relative" ptsTypes="">
                                      <p:cBhvr>
                                        <p:cTn id="33" dur="250" accel="50000" decel="50000" autoRev="1" fill="hold">
                                          <p:stCondLst>
                                            <p:cond delay="0"/>
                                          </p:stCondLst>
                                        </p:cTn>
                                        <p:tgtEl>
                                          <p:spTgt spid="87054"/>
                                        </p:tgtEl>
                                        <p:attrNameLst>
                                          <p:attrName>ppt_x</p:attrName>
                                          <p:attrName>ppt_y</p:attrName>
                                        </p:attrNameLst>
                                      </p:cBhvr>
                                    </p:animMotion>
                                    <p:animRot by="1500000">
                                      <p:cBhvr>
                                        <p:cTn id="34" dur="125" fill="hold">
                                          <p:stCondLst>
                                            <p:cond delay="0"/>
                                          </p:stCondLst>
                                        </p:cTn>
                                        <p:tgtEl>
                                          <p:spTgt spid="87054"/>
                                        </p:tgtEl>
                                        <p:attrNameLst>
                                          <p:attrName>r</p:attrName>
                                        </p:attrNameLst>
                                      </p:cBhvr>
                                    </p:animRot>
                                    <p:animRot by="-1500000">
                                      <p:cBhvr>
                                        <p:cTn id="35" dur="125" fill="hold">
                                          <p:stCondLst>
                                            <p:cond delay="125"/>
                                          </p:stCondLst>
                                        </p:cTn>
                                        <p:tgtEl>
                                          <p:spTgt spid="87054"/>
                                        </p:tgtEl>
                                        <p:attrNameLst>
                                          <p:attrName>r</p:attrName>
                                        </p:attrNameLst>
                                      </p:cBhvr>
                                    </p:animRot>
                                    <p:animRot by="-1500000">
                                      <p:cBhvr>
                                        <p:cTn id="36" dur="125" fill="hold">
                                          <p:stCondLst>
                                            <p:cond delay="250"/>
                                          </p:stCondLst>
                                        </p:cTn>
                                        <p:tgtEl>
                                          <p:spTgt spid="87054"/>
                                        </p:tgtEl>
                                        <p:attrNameLst>
                                          <p:attrName>r</p:attrName>
                                        </p:attrNameLst>
                                      </p:cBhvr>
                                    </p:animRot>
                                    <p:animRot by="1500000">
                                      <p:cBhvr>
                                        <p:cTn id="37" dur="125" fill="hold">
                                          <p:stCondLst>
                                            <p:cond delay="375"/>
                                          </p:stCondLst>
                                        </p:cTn>
                                        <p:tgtEl>
                                          <p:spTgt spid="87054"/>
                                        </p:tgtEl>
                                        <p:attrNameLst>
                                          <p:attrName>r</p:attrName>
                                        </p:attrNameLst>
                                      </p:cBhvr>
                                    </p:animRot>
                                  </p:childTnLst>
                                </p:cTn>
                              </p:par>
                              <p:par>
                                <p:cTn id="38" presetID="3" presetClass="emph" presetSubtype="2" fill="hold" grpId="2" nodeType="withEffect">
                                  <p:stCondLst>
                                    <p:cond delay="0"/>
                                  </p:stCondLst>
                                  <p:iterate type="lt">
                                    <p:tmPct val="0"/>
                                  </p:iterate>
                                  <p:childTnLst>
                                    <p:animClr clrSpc="rgb" dir="cw">
                                      <p:cBhvr override="childStyle">
                                        <p:cTn id="39" dur="2000" fill="hold"/>
                                        <p:tgtEl>
                                          <p:spTgt spid="87054"/>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51" grpId="0" animBg="1"/>
      <p:bldP spid="87052" grpId="0"/>
      <p:bldP spid="87053" grpId="0"/>
      <p:bldP spid="87054" grpId="0"/>
      <p:bldP spid="87054" grpId="1"/>
      <p:bldP spid="87054" grpId="2"/>
      <p:bldP spid="8705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vi-VN" smtClean="0"/>
          </a:p>
        </p:txBody>
      </p:sp>
      <p:sp>
        <p:nvSpPr>
          <p:cNvPr id="21507" name="Rectangle 3"/>
          <p:cNvSpPr>
            <a:spLocks noGrp="1" noChangeArrowheads="1"/>
          </p:cNvSpPr>
          <p:nvPr>
            <p:ph type="body" idx="1"/>
          </p:nvPr>
        </p:nvSpPr>
        <p:spPr/>
        <p:txBody>
          <a:bodyPr/>
          <a:lstStyle/>
          <a:p>
            <a:pPr eaLnBrk="1" hangingPunct="1"/>
            <a:endParaRPr lang="vi-VN" smtClean="0"/>
          </a:p>
        </p:txBody>
      </p:sp>
      <p:pic>
        <p:nvPicPr>
          <p:cNvPr id="21508" name="Picture 4" descr="grassplot"/>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1509" name="Picture 5" descr="FLWRVRT2"/>
          <p:cNvPicPr>
            <a:picLocks noChangeAspect="1" noChangeArrowheads="1"/>
          </p:cNvPicPr>
          <p:nvPr/>
        </p:nvPicPr>
        <p:blipFill>
          <a:blip r:embed="rId3">
            <a:lum bright="70000" contrast="-70000"/>
            <a:grayscl/>
          </a:blip>
          <a:srcRect/>
          <a:stretch>
            <a:fillRect/>
          </a:stretch>
        </p:blipFill>
        <p:spPr bwMode="auto">
          <a:xfrm>
            <a:off x="101600" y="2438400"/>
            <a:ext cx="431800" cy="2971800"/>
          </a:xfrm>
          <a:prstGeom prst="rect">
            <a:avLst/>
          </a:prstGeom>
          <a:noFill/>
          <a:ln w="9525">
            <a:noFill/>
            <a:miter lim="800000"/>
            <a:headEnd/>
            <a:tailEnd/>
          </a:ln>
        </p:spPr>
      </p:pic>
      <p:pic>
        <p:nvPicPr>
          <p:cNvPr id="21510" name="Picture 6" descr="FLWRVRT2"/>
          <p:cNvPicPr>
            <a:picLocks noChangeAspect="1" noChangeArrowheads="1"/>
          </p:cNvPicPr>
          <p:nvPr/>
        </p:nvPicPr>
        <p:blipFill>
          <a:blip r:embed="rId4">
            <a:lum bright="70000" contrast="-70000"/>
            <a:grayscl/>
          </a:blip>
          <a:srcRect/>
          <a:stretch>
            <a:fillRect/>
          </a:stretch>
        </p:blipFill>
        <p:spPr bwMode="auto">
          <a:xfrm rot="5400000">
            <a:off x="4241800" y="1625600"/>
            <a:ext cx="431800" cy="8915400"/>
          </a:xfrm>
          <a:prstGeom prst="rect">
            <a:avLst/>
          </a:prstGeom>
          <a:noFill/>
          <a:ln w="9525">
            <a:noFill/>
            <a:miter lim="800000"/>
            <a:headEnd/>
            <a:tailEnd/>
          </a:ln>
        </p:spPr>
      </p:pic>
      <p:pic>
        <p:nvPicPr>
          <p:cNvPr id="21511" name="Picture 7" descr="36_1_39"/>
          <p:cNvPicPr>
            <a:picLocks noChangeAspect="1" noChangeArrowheads="1"/>
          </p:cNvPicPr>
          <p:nvPr/>
        </p:nvPicPr>
        <p:blipFill>
          <a:blip r:embed="rId5"/>
          <a:srcRect/>
          <a:stretch>
            <a:fillRect/>
          </a:stretch>
        </p:blipFill>
        <p:spPr bwMode="auto">
          <a:xfrm>
            <a:off x="7667625" y="5229225"/>
            <a:ext cx="1476375" cy="1628775"/>
          </a:xfrm>
          <a:prstGeom prst="rect">
            <a:avLst/>
          </a:prstGeom>
          <a:noFill/>
          <a:ln w="9525">
            <a:noFill/>
            <a:miter lim="800000"/>
            <a:headEnd/>
            <a:tailEnd/>
          </a:ln>
        </p:spPr>
      </p:pic>
      <p:pic>
        <p:nvPicPr>
          <p:cNvPr id="21512" name="Picture 8" descr="36_3_2"/>
          <p:cNvPicPr>
            <a:picLocks noChangeAspect="1" noChangeArrowheads="1"/>
          </p:cNvPicPr>
          <p:nvPr/>
        </p:nvPicPr>
        <p:blipFill>
          <a:blip r:embed="rId6"/>
          <a:srcRect/>
          <a:stretch>
            <a:fillRect/>
          </a:stretch>
        </p:blipFill>
        <p:spPr bwMode="auto">
          <a:xfrm>
            <a:off x="0" y="685800"/>
            <a:ext cx="1236663" cy="1628775"/>
          </a:xfrm>
          <a:prstGeom prst="rect">
            <a:avLst/>
          </a:prstGeom>
          <a:noFill/>
          <a:ln w="9525">
            <a:noFill/>
            <a:miter lim="800000"/>
            <a:headEnd/>
            <a:tailEnd/>
          </a:ln>
        </p:spPr>
      </p:pic>
      <p:sp>
        <p:nvSpPr>
          <p:cNvPr id="21513" name="WordArt 9"/>
          <p:cNvSpPr>
            <a:spLocks noChangeArrowheads="1" noChangeShapeType="1" noTextEdit="1"/>
          </p:cNvSpPr>
          <p:nvPr/>
        </p:nvSpPr>
        <p:spPr bwMode="auto">
          <a:xfrm>
            <a:off x="2209800" y="152400"/>
            <a:ext cx="5334000" cy="1066800"/>
          </a:xfrm>
          <a:prstGeom prst="rect">
            <a:avLst/>
          </a:prstGeom>
        </p:spPr>
        <p:txBody>
          <a:bodyPr wrap="none" fromWordArt="1">
            <a:prstTxWarp prst="textDeflate">
              <a:avLst>
                <a:gd name="adj" fmla="val 26227"/>
              </a:avLst>
            </a:prstTxWarp>
          </a:bodyPr>
          <a:lstStyle/>
          <a:p>
            <a:pPr algn="ctr"/>
            <a:r>
              <a:rPr lang="it-IT" sz="3600" kern="10">
                <a:ln w="34925">
                  <a:solidFill>
                    <a:srgbClr val="FF0000"/>
                  </a:solidFill>
                  <a:round/>
                  <a:headEnd/>
                  <a:tailEnd/>
                </a:ln>
                <a:solidFill>
                  <a:srgbClr val="FFFF66"/>
                </a:solidFill>
                <a:latin typeface="Times New Roman"/>
                <a:cs typeface="Times New Roman"/>
              </a:rPr>
              <a:t>Trò chơi: Ai nhanh nhất ? </a:t>
            </a:r>
            <a:endParaRPr lang="vi-VN" sz="3600" kern="10">
              <a:ln w="34925">
                <a:solidFill>
                  <a:srgbClr val="FF0000"/>
                </a:solidFill>
                <a:round/>
                <a:headEnd/>
                <a:tailEnd/>
              </a:ln>
              <a:solidFill>
                <a:srgbClr val="FFFF66"/>
              </a:solidFill>
              <a:latin typeface="Times New Roman"/>
              <a:cs typeface="Times New Roman"/>
            </a:endParaRPr>
          </a:p>
        </p:txBody>
      </p:sp>
      <p:sp>
        <p:nvSpPr>
          <p:cNvPr id="21514" name="Text Box 10"/>
          <p:cNvSpPr txBox="1">
            <a:spLocks noChangeArrowheads="1"/>
          </p:cNvSpPr>
          <p:nvPr/>
        </p:nvSpPr>
        <p:spPr bwMode="auto">
          <a:xfrm>
            <a:off x="1447800" y="1295400"/>
            <a:ext cx="7010400" cy="579438"/>
          </a:xfrm>
          <a:prstGeom prst="rect">
            <a:avLst/>
          </a:prstGeom>
          <a:noFill/>
          <a:ln w="28575">
            <a:noFill/>
            <a:miter lim="800000"/>
            <a:headEnd/>
            <a:tailEnd/>
          </a:ln>
        </p:spPr>
        <p:txBody>
          <a:bodyPr>
            <a:spAutoFit/>
          </a:bodyPr>
          <a:lstStyle/>
          <a:p>
            <a:pPr>
              <a:spcBef>
                <a:spcPct val="50000"/>
              </a:spcBef>
            </a:pPr>
            <a:r>
              <a:rPr lang="en-US" sz="3200" b="1">
                <a:solidFill>
                  <a:schemeClr val="accent2"/>
                </a:solidFill>
                <a:latin typeface="Times New Roman" pitchFamily="18" charset="0"/>
              </a:rPr>
              <a:t>Chọn chữ cái ứng với câu trả lời đúng:</a:t>
            </a:r>
          </a:p>
        </p:txBody>
      </p:sp>
      <p:sp>
        <p:nvSpPr>
          <p:cNvPr id="88075" name="Text Box 11"/>
          <p:cNvSpPr txBox="1">
            <a:spLocks noChangeArrowheads="1"/>
          </p:cNvSpPr>
          <p:nvPr/>
        </p:nvSpPr>
        <p:spPr bwMode="auto">
          <a:xfrm>
            <a:off x="1143000" y="1844675"/>
            <a:ext cx="7239000" cy="974725"/>
          </a:xfrm>
          <a:prstGeom prst="rect">
            <a:avLst/>
          </a:prstGeom>
          <a:noFill/>
          <a:ln w="28575">
            <a:solidFill>
              <a:srgbClr val="FF0000"/>
            </a:solidFill>
            <a:miter lim="800000"/>
            <a:headEnd/>
            <a:tailEnd/>
          </a:ln>
        </p:spPr>
        <p:txBody>
          <a:bodyPr>
            <a:spAutoFit/>
          </a:bodyPr>
          <a:lstStyle/>
          <a:p>
            <a:pPr algn="ctr">
              <a:spcBef>
                <a:spcPct val="50000"/>
              </a:spcBef>
            </a:pPr>
            <a:r>
              <a:rPr lang="en-US" sz="2800" b="1">
                <a:solidFill>
                  <a:srgbClr val="000000"/>
                </a:solidFill>
                <a:latin typeface=".VnTime" pitchFamily="34" charset="0"/>
              </a:rPr>
              <a:t>Lo¹i thuû s¶n nµo ®­îc nu«i nhiÒu ë ®ång b»ng Nam Bé?</a:t>
            </a:r>
            <a:endParaRPr lang="en-US" sz="2800" b="1">
              <a:solidFill>
                <a:srgbClr val="000000"/>
              </a:solidFill>
              <a:latin typeface="Times New Roman" pitchFamily="18" charset="0"/>
            </a:endParaRPr>
          </a:p>
        </p:txBody>
      </p:sp>
      <p:sp>
        <p:nvSpPr>
          <p:cNvPr id="88076" name="Text Box 12"/>
          <p:cNvSpPr txBox="1">
            <a:spLocks noChangeArrowheads="1"/>
          </p:cNvSpPr>
          <p:nvPr/>
        </p:nvSpPr>
        <p:spPr bwMode="auto">
          <a:xfrm>
            <a:off x="2133600" y="2971800"/>
            <a:ext cx="4648200" cy="519113"/>
          </a:xfrm>
          <a:prstGeom prst="rect">
            <a:avLst/>
          </a:prstGeom>
          <a:noFill/>
          <a:ln w="9525">
            <a:noFill/>
            <a:miter lim="800000"/>
            <a:headEnd/>
            <a:tailEnd/>
          </a:ln>
        </p:spPr>
        <p:txBody>
          <a:bodyPr>
            <a:spAutoFit/>
          </a:bodyPr>
          <a:lstStyle/>
          <a:p>
            <a:pPr>
              <a:spcBef>
                <a:spcPct val="50000"/>
              </a:spcBef>
            </a:pPr>
            <a:r>
              <a:rPr lang="en-US" sz="2800" b="1">
                <a:solidFill>
                  <a:srgbClr val="000000"/>
                </a:solidFill>
                <a:latin typeface="Times New Roman" pitchFamily="18" charset="0"/>
              </a:rPr>
              <a:t>A. </a:t>
            </a:r>
            <a:r>
              <a:rPr lang="en-US" sz="2800" b="1">
                <a:solidFill>
                  <a:srgbClr val="000000"/>
                </a:solidFill>
                <a:latin typeface=".VnTime" pitchFamily="34" charset="0"/>
              </a:rPr>
              <a:t>C¸</a:t>
            </a:r>
            <a:r>
              <a:rPr lang="en-US" sz="2800" b="1">
                <a:solidFill>
                  <a:srgbClr val="000000"/>
                </a:solidFill>
                <a:latin typeface="Times New Roman" pitchFamily="18" charset="0"/>
              </a:rPr>
              <a:t> ba sa, </a:t>
            </a:r>
            <a:r>
              <a:rPr lang="en-US" sz="2800" b="1">
                <a:solidFill>
                  <a:srgbClr val="000000"/>
                </a:solidFill>
                <a:latin typeface=".VnTime" pitchFamily="34" charset="0"/>
              </a:rPr>
              <a:t>mùc</a:t>
            </a:r>
            <a:endParaRPr lang="en-US" sz="2800" b="1">
              <a:solidFill>
                <a:srgbClr val="000000"/>
              </a:solidFill>
              <a:latin typeface="Times New Roman" pitchFamily="18" charset="0"/>
            </a:endParaRPr>
          </a:p>
        </p:txBody>
      </p:sp>
      <p:sp>
        <p:nvSpPr>
          <p:cNvPr id="88077" name="Text Box 13"/>
          <p:cNvSpPr txBox="1">
            <a:spLocks noChangeArrowheads="1"/>
          </p:cNvSpPr>
          <p:nvPr/>
        </p:nvSpPr>
        <p:spPr bwMode="auto">
          <a:xfrm>
            <a:off x="2133600" y="4281488"/>
            <a:ext cx="4800600" cy="1160462"/>
          </a:xfrm>
          <a:prstGeom prst="rect">
            <a:avLst/>
          </a:prstGeom>
          <a:noFill/>
          <a:ln w="9525">
            <a:noFill/>
            <a:miter lim="800000"/>
            <a:headEnd/>
            <a:tailEnd/>
          </a:ln>
        </p:spPr>
        <p:txBody>
          <a:bodyPr>
            <a:spAutoFit/>
          </a:bodyPr>
          <a:lstStyle/>
          <a:p>
            <a:pPr>
              <a:spcBef>
                <a:spcPct val="50000"/>
              </a:spcBef>
            </a:pPr>
            <a:r>
              <a:rPr lang="en-US" sz="2800" b="1">
                <a:solidFill>
                  <a:srgbClr val="000000"/>
                </a:solidFill>
                <a:latin typeface="Times New Roman" pitchFamily="18" charset="0"/>
              </a:rPr>
              <a:t>C. </a:t>
            </a:r>
            <a:r>
              <a:rPr lang="en-US" sz="2800" b="1">
                <a:solidFill>
                  <a:srgbClr val="000000"/>
                </a:solidFill>
                <a:latin typeface=".VnTime" pitchFamily="34" charset="0"/>
              </a:rPr>
              <a:t>C¸ tra, c¸ ba sa, t«m, mùc</a:t>
            </a:r>
            <a:r>
              <a:rPr lang="en-US" sz="2800" b="1">
                <a:solidFill>
                  <a:srgbClr val="000000"/>
                </a:solidFill>
                <a:latin typeface="Times New Roman" pitchFamily="18" charset="0"/>
              </a:rPr>
              <a:t> </a:t>
            </a:r>
            <a:endParaRPr lang="en-US" sz="2800" b="1">
              <a:solidFill>
                <a:srgbClr val="000000"/>
              </a:solidFill>
              <a:latin typeface=".VnTime" pitchFamily="34" charset="0"/>
            </a:endParaRPr>
          </a:p>
          <a:p>
            <a:pPr>
              <a:spcBef>
                <a:spcPct val="50000"/>
              </a:spcBef>
            </a:pPr>
            <a:endParaRPr lang="en-US" sz="2800" b="1">
              <a:solidFill>
                <a:srgbClr val="000000"/>
              </a:solidFill>
              <a:latin typeface="Times New Roman" pitchFamily="18" charset="0"/>
            </a:endParaRPr>
          </a:p>
        </p:txBody>
      </p:sp>
      <p:sp>
        <p:nvSpPr>
          <p:cNvPr id="88078" name="Text Box 14"/>
          <p:cNvSpPr txBox="1">
            <a:spLocks noChangeArrowheads="1"/>
          </p:cNvSpPr>
          <p:nvPr/>
        </p:nvSpPr>
        <p:spPr bwMode="auto">
          <a:xfrm>
            <a:off x="2133600" y="3671888"/>
            <a:ext cx="3962400" cy="519112"/>
          </a:xfrm>
          <a:prstGeom prst="rect">
            <a:avLst/>
          </a:prstGeom>
          <a:noFill/>
          <a:ln w="9525">
            <a:noFill/>
            <a:miter lim="800000"/>
            <a:headEnd/>
            <a:tailEnd/>
          </a:ln>
        </p:spPr>
        <p:txBody>
          <a:bodyPr>
            <a:spAutoFit/>
          </a:bodyPr>
          <a:lstStyle/>
          <a:p>
            <a:pPr>
              <a:spcBef>
                <a:spcPct val="50000"/>
              </a:spcBef>
            </a:pPr>
            <a:r>
              <a:rPr lang="en-US" sz="2800" b="1">
                <a:solidFill>
                  <a:srgbClr val="000000"/>
                </a:solidFill>
                <a:latin typeface="Times New Roman" pitchFamily="18" charset="0"/>
              </a:rPr>
              <a:t>B. </a:t>
            </a:r>
            <a:r>
              <a:rPr lang="en-US" sz="2800" b="1">
                <a:solidFill>
                  <a:srgbClr val="000000"/>
                </a:solidFill>
                <a:latin typeface=".VnTime" pitchFamily="34" charset="0"/>
              </a:rPr>
              <a:t>C¸ tra, t«m</a:t>
            </a:r>
            <a:endParaRPr lang="en-US" sz="2800" b="1">
              <a:solidFill>
                <a:srgbClr val="000000"/>
              </a:solidFill>
              <a:latin typeface="Times New Roman" pitchFamily="18" charset="0"/>
            </a:endParaRPr>
          </a:p>
        </p:txBody>
      </p:sp>
      <p:pic>
        <p:nvPicPr>
          <p:cNvPr id="21519" name="Picture 15" descr="!danc_cl"/>
          <p:cNvPicPr>
            <a:picLocks noChangeAspect="1" noChangeArrowheads="1" noCrop="1"/>
          </p:cNvPicPr>
          <p:nvPr/>
        </p:nvPicPr>
        <p:blipFill>
          <a:blip r:embed="rId7"/>
          <a:srcRect/>
          <a:stretch>
            <a:fillRect/>
          </a:stretch>
        </p:blipFill>
        <p:spPr bwMode="auto">
          <a:xfrm>
            <a:off x="7543800" y="0"/>
            <a:ext cx="1219200" cy="1447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8075"/>
                                        </p:tgtEl>
                                        <p:attrNameLst>
                                          <p:attrName>style.visibility</p:attrName>
                                        </p:attrNameLst>
                                      </p:cBhvr>
                                      <p:to>
                                        <p:strVal val="visible"/>
                                      </p:to>
                                    </p:set>
                                    <p:anim calcmode="lin" valueType="num">
                                      <p:cBhvr>
                                        <p:cTn id="7" dur="500" fill="hold"/>
                                        <p:tgtEl>
                                          <p:spTgt spid="88075"/>
                                        </p:tgtEl>
                                        <p:attrNameLst>
                                          <p:attrName>ppt_w</p:attrName>
                                        </p:attrNameLst>
                                      </p:cBhvr>
                                      <p:tavLst>
                                        <p:tav tm="0">
                                          <p:val>
                                            <p:fltVal val="0"/>
                                          </p:val>
                                        </p:tav>
                                        <p:tav tm="100000">
                                          <p:val>
                                            <p:strVal val="#ppt_w"/>
                                          </p:val>
                                        </p:tav>
                                      </p:tavLst>
                                    </p:anim>
                                    <p:anim calcmode="lin" valueType="num">
                                      <p:cBhvr>
                                        <p:cTn id="8" dur="500" fill="hold"/>
                                        <p:tgtEl>
                                          <p:spTgt spid="88075"/>
                                        </p:tgtEl>
                                        <p:attrNameLst>
                                          <p:attrName>ppt_h</p:attrName>
                                        </p:attrNameLst>
                                      </p:cBhvr>
                                      <p:tavLst>
                                        <p:tav tm="0">
                                          <p:val>
                                            <p:fltVal val="0"/>
                                          </p:val>
                                        </p:tav>
                                        <p:tav tm="100000">
                                          <p:val>
                                            <p:strVal val="#ppt_h"/>
                                          </p:val>
                                        </p:tav>
                                      </p:tavLst>
                                    </p:anim>
                                    <p:animEffect transition="in" filter="fade">
                                      <p:cBhvr>
                                        <p:cTn id="9" dur="500"/>
                                        <p:tgtEl>
                                          <p:spTgt spid="8807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88076"/>
                                        </p:tgtEl>
                                        <p:attrNameLst>
                                          <p:attrName>style.visibility</p:attrName>
                                        </p:attrNameLst>
                                      </p:cBhvr>
                                      <p:to>
                                        <p:strVal val="visible"/>
                                      </p:to>
                                    </p:set>
                                    <p:anim calcmode="lin" valueType="num">
                                      <p:cBhvr>
                                        <p:cTn id="12" dur="500" fill="hold"/>
                                        <p:tgtEl>
                                          <p:spTgt spid="88076"/>
                                        </p:tgtEl>
                                        <p:attrNameLst>
                                          <p:attrName>ppt_w</p:attrName>
                                        </p:attrNameLst>
                                      </p:cBhvr>
                                      <p:tavLst>
                                        <p:tav tm="0">
                                          <p:val>
                                            <p:fltVal val="0"/>
                                          </p:val>
                                        </p:tav>
                                        <p:tav tm="100000">
                                          <p:val>
                                            <p:strVal val="#ppt_w"/>
                                          </p:val>
                                        </p:tav>
                                      </p:tavLst>
                                    </p:anim>
                                    <p:anim calcmode="lin" valueType="num">
                                      <p:cBhvr>
                                        <p:cTn id="13" dur="500" fill="hold"/>
                                        <p:tgtEl>
                                          <p:spTgt spid="88076"/>
                                        </p:tgtEl>
                                        <p:attrNameLst>
                                          <p:attrName>ppt_h</p:attrName>
                                        </p:attrNameLst>
                                      </p:cBhvr>
                                      <p:tavLst>
                                        <p:tav tm="0">
                                          <p:val>
                                            <p:fltVal val="0"/>
                                          </p:val>
                                        </p:tav>
                                        <p:tav tm="100000">
                                          <p:val>
                                            <p:strVal val="#ppt_h"/>
                                          </p:val>
                                        </p:tav>
                                      </p:tavLst>
                                    </p:anim>
                                    <p:animEffect transition="in" filter="fade">
                                      <p:cBhvr>
                                        <p:cTn id="14" dur="500"/>
                                        <p:tgtEl>
                                          <p:spTgt spid="88076"/>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88078"/>
                                        </p:tgtEl>
                                        <p:attrNameLst>
                                          <p:attrName>style.visibility</p:attrName>
                                        </p:attrNameLst>
                                      </p:cBhvr>
                                      <p:to>
                                        <p:strVal val="visible"/>
                                      </p:to>
                                    </p:set>
                                    <p:anim calcmode="lin" valueType="num">
                                      <p:cBhvr>
                                        <p:cTn id="17" dur="500" fill="hold"/>
                                        <p:tgtEl>
                                          <p:spTgt spid="88078"/>
                                        </p:tgtEl>
                                        <p:attrNameLst>
                                          <p:attrName>ppt_w</p:attrName>
                                        </p:attrNameLst>
                                      </p:cBhvr>
                                      <p:tavLst>
                                        <p:tav tm="0">
                                          <p:val>
                                            <p:fltVal val="0"/>
                                          </p:val>
                                        </p:tav>
                                        <p:tav tm="100000">
                                          <p:val>
                                            <p:strVal val="#ppt_w"/>
                                          </p:val>
                                        </p:tav>
                                      </p:tavLst>
                                    </p:anim>
                                    <p:anim calcmode="lin" valueType="num">
                                      <p:cBhvr>
                                        <p:cTn id="18" dur="500" fill="hold"/>
                                        <p:tgtEl>
                                          <p:spTgt spid="88078"/>
                                        </p:tgtEl>
                                        <p:attrNameLst>
                                          <p:attrName>ppt_h</p:attrName>
                                        </p:attrNameLst>
                                      </p:cBhvr>
                                      <p:tavLst>
                                        <p:tav tm="0">
                                          <p:val>
                                            <p:fltVal val="0"/>
                                          </p:val>
                                        </p:tav>
                                        <p:tav tm="100000">
                                          <p:val>
                                            <p:strVal val="#ppt_h"/>
                                          </p:val>
                                        </p:tav>
                                      </p:tavLst>
                                    </p:anim>
                                    <p:animEffect transition="in" filter="fade">
                                      <p:cBhvr>
                                        <p:cTn id="19" dur="500"/>
                                        <p:tgtEl>
                                          <p:spTgt spid="88078"/>
                                        </p:tgtEl>
                                      </p:cBhvr>
                                    </p:animEffect>
                                  </p:childTnLst>
                                </p:cTn>
                              </p:par>
                              <p:par>
                                <p:cTn id="20" presetID="53" presetClass="entr" presetSubtype="0" fill="hold" grpId="0" nodeType="withEffect">
                                  <p:stCondLst>
                                    <p:cond delay="0"/>
                                  </p:stCondLst>
                                  <p:iterate type="lt">
                                    <p:tmPct val="0"/>
                                  </p:iterate>
                                  <p:childTnLst>
                                    <p:set>
                                      <p:cBhvr>
                                        <p:cTn id="21" dur="1" fill="hold">
                                          <p:stCondLst>
                                            <p:cond delay="0"/>
                                          </p:stCondLst>
                                        </p:cTn>
                                        <p:tgtEl>
                                          <p:spTgt spid="88077"/>
                                        </p:tgtEl>
                                        <p:attrNameLst>
                                          <p:attrName>style.visibility</p:attrName>
                                        </p:attrNameLst>
                                      </p:cBhvr>
                                      <p:to>
                                        <p:strVal val="visible"/>
                                      </p:to>
                                    </p:set>
                                    <p:anim calcmode="lin" valueType="num">
                                      <p:cBhvr>
                                        <p:cTn id="22" dur="500" fill="hold"/>
                                        <p:tgtEl>
                                          <p:spTgt spid="88077"/>
                                        </p:tgtEl>
                                        <p:attrNameLst>
                                          <p:attrName>ppt_w</p:attrName>
                                        </p:attrNameLst>
                                      </p:cBhvr>
                                      <p:tavLst>
                                        <p:tav tm="0">
                                          <p:val>
                                            <p:fltVal val="0"/>
                                          </p:val>
                                        </p:tav>
                                        <p:tav tm="100000">
                                          <p:val>
                                            <p:strVal val="#ppt_w"/>
                                          </p:val>
                                        </p:tav>
                                      </p:tavLst>
                                    </p:anim>
                                    <p:anim calcmode="lin" valueType="num">
                                      <p:cBhvr>
                                        <p:cTn id="23" dur="500" fill="hold"/>
                                        <p:tgtEl>
                                          <p:spTgt spid="88077"/>
                                        </p:tgtEl>
                                        <p:attrNameLst>
                                          <p:attrName>ppt_h</p:attrName>
                                        </p:attrNameLst>
                                      </p:cBhvr>
                                      <p:tavLst>
                                        <p:tav tm="0">
                                          <p:val>
                                            <p:fltVal val="0"/>
                                          </p:val>
                                        </p:tav>
                                        <p:tav tm="100000">
                                          <p:val>
                                            <p:strVal val="#ppt_h"/>
                                          </p:val>
                                        </p:tav>
                                      </p:tavLst>
                                    </p:anim>
                                    <p:animEffect transition="in" filter="fade">
                                      <p:cBhvr>
                                        <p:cTn id="24" dur="500"/>
                                        <p:tgtEl>
                                          <p:spTgt spid="88077"/>
                                        </p:tgtEl>
                                      </p:cBhvr>
                                    </p:animEffect>
                                  </p:childTnLst>
                                </p:cTn>
                              </p:par>
                            </p:childTnLst>
                          </p:cTn>
                        </p:par>
                      </p:childTnLst>
                    </p:cTn>
                  </p:par>
                  <p:par>
                    <p:cTn id="25" fill="hold">
                      <p:stCondLst>
                        <p:cond delay="indefinite"/>
                      </p:stCondLst>
                      <p:childTnLst>
                        <p:par>
                          <p:cTn id="26" fill="hold">
                            <p:stCondLst>
                              <p:cond delay="0"/>
                            </p:stCondLst>
                            <p:childTnLst>
                              <p:par>
                                <p:cTn id="27" presetID="34" presetClass="emph" presetSubtype="0" fill="hold" grpId="1" nodeType="clickEffect">
                                  <p:stCondLst>
                                    <p:cond delay="0"/>
                                  </p:stCondLst>
                                  <p:iterate type="lt">
                                    <p:tmPct val="10000"/>
                                  </p:iterate>
                                  <p:childTnLst>
                                    <p:animMotion origin="layout" path="M 0.0 0.0 L 0.0 -0.07213" pathEditMode="relative" ptsTypes="">
                                      <p:cBhvr>
                                        <p:cTn id="28" dur="250" accel="50000" decel="50000" autoRev="1" fill="hold">
                                          <p:stCondLst>
                                            <p:cond delay="0"/>
                                          </p:stCondLst>
                                        </p:cTn>
                                        <p:tgtEl>
                                          <p:spTgt spid="88077"/>
                                        </p:tgtEl>
                                        <p:attrNameLst>
                                          <p:attrName>ppt_x</p:attrName>
                                          <p:attrName>ppt_y</p:attrName>
                                        </p:attrNameLst>
                                      </p:cBhvr>
                                    </p:animMotion>
                                    <p:animRot by="1500000">
                                      <p:cBhvr>
                                        <p:cTn id="29" dur="125" fill="hold">
                                          <p:stCondLst>
                                            <p:cond delay="0"/>
                                          </p:stCondLst>
                                        </p:cTn>
                                        <p:tgtEl>
                                          <p:spTgt spid="88077"/>
                                        </p:tgtEl>
                                        <p:attrNameLst>
                                          <p:attrName>r</p:attrName>
                                        </p:attrNameLst>
                                      </p:cBhvr>
                                    </p:animRot>
                                    <p:animRot by="-1500000">
                                      <p:cBhvr>
                                        <p:cTn id="30" dur="125" fill="hold">
                                          <p:stCondLst>
                                            <p:cond delay="125"/>
                                          </p:stCondLst>
                                        </p:cTn>
                                        <p:tgtEl>
                                          <p:spTgt spid="88077"/>
                                        </p:tgtEl>
                                        <p:attrNameLst>
                                          <p:attrName>r</p:attrName>
                                        </p:attrNameLst>
                                      </p:cBhvr>
                                    </p:animRot>
                                    <p:animRot by="-1500000">
                                      <p:cBhvr>
                                        <p:cTn id="31" dur="125" fill="hold">
                                          <p:stCondLst>
                                            <p:cond delay="250"/>
                                          </p:stCondLst>
                                        </p:cTn>
                                        <p:tgtEl>
                                          <p:spTgt spid="88077"/>
                                        </p:tgtEl>
                                        <p:attrNameLst>
                                          <p:attrName>r</p:attrName>
                                        </p:attrNameLst>
                                      </p:cBhvr>
                                    </p:animRot>
                                    <p:animRot by="1500000">
                                      <p:cBhvr>
                                        <p:cTn id="32" dur="125" fill="hold">
                                          <p:stCondLst>
                                            <p:cond delay="375"/>
                                          </p:stCondLst>
                                        </p:cTn>
                                        <p:tgtEl>
                                          <p:spTgt spid="88077"/>
                                        </p:tgtEl>
                                        <p:attrNameLst>
                                          <p:attrName>r</p:attrName>
                                        </p:attrNameLst>
                                      </p:cBhvr>
                                    </p:animRot>
                                  </p:childTnLst>
                                </p:cTn>
                              </p:par>
                              <p:par>
                                <p:cTn id="33" presetID="3" presetClass="emph" presetSubtype="2" fill="hold" grpId="2" nodeType="withEffect">
                                  <p:stCondLst>
                                    <p:cond delay="0"/>
                                  </p:stCondLst>
                                  <p:iterate type="lt">
                                    <p:tmPct val="0"/>
                                  </p:iterate>
                                  <p:childTnLst>
                                    <p:animClr clrSpc="rgb" dir="cw">
                                      <p:cBhvr override="childStyle">
                                        <p:cTn id="34" dur="2000" fill="hold"/>
                                        <p:tgtEl>
                                          <p:spTgt spid="88077"/>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5" grpId="0" animBg="1"/>
      <p:bldP spid="88076" grpId="0"/>
      <p:bldP spid="88077" grpId="0"/>
      <p:bldP spid="88077" grpId="1"/>
      <p:bldP spid="88077" grpId="2"/>
      <p:bldP spid="8807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PILZ00008"/>
          <p:cNvPicPr>
            <a:picLocks noChangeAspect="1" noChangeArrowheads="1" noCrop="1"/>
          </p:cNvPicPr>
          <p:nvPr/>
        </p:nvPicPr>
        <p:blipFill>
          <a:blip r:embed="rId2"/>
          <a:srcRect/>
          <a:stretch>
            <a:fillRect/>
          </a:stretch>
        </p:blipFill>
        <p:spPr bwMode="auto">
          <a:xfrm>
            <a:off x="76200" y="5410200"/>
            <a:ext cx="1398588" cy="1119188"/>
          </a:xfrm>
          <a:prstGeom prst="rect">
            <a:avLst/>
          </a:prstGeom>
          <a:noFill/>
          <a:ln w="9525">
            <a:noFill/>
            <a:miter lim="800000"/>
            <a:headEnd/>
            <a:tailEnd/>
          </a:ln>
        </p:spPr>
      </p:pic>
      <p:pic>
        <p:nvPicPr>
          <p:cNvPr id="22531" name="Picture 5" descr="SONNE00003"/>
          <p:cNvPicPr>
            <a:picLocks noChangeAspect="1" noChangeArrowheads="1" noCrop="1"/>
          </p:cNvPicPr>
          <p:nvPr/>
        </p:nvPicPr>
        <p:blipFill>
          <a:blip r:embed="rId3"/>
          <a:srcRect/>
          <a:stretch>
            <a:fillRect/>
          </a:stretch>
        </p:blipFill>
        <p:spPr bwMode="auto">
          <a:xfrm>
            <a:off x="152400" y="157163"/>
            <a:ext cx="1752600" cy="1519237"/>
          </a:xfrm>
          <a:prstGeom prst="rect">
            <a:avLst/>
          </a:prstGeom>
          <a:noFill/>
          <a:ln w="9525">
            <a:noFill/>
            <a:miter lim="800000"/>
            <a:headEnd/>
            <a:tailEnd/>
          </a:ln>
        </p:spPr>
      </p:pic>
      <p:sp>
        <p:nvSpPr>
          <p:cNvPr id="165895" name="WordArt 7" descr="Narrow vertical"/>
          <p:cNvSpPr>
            <a:spLocks noChangeArrowheads="1" noChangeShapeType="1" noTextEdit="1"/>
          </p:cNvSpPr>
          <p:nvPr/>
        </p:nvSpPr>
        <p:spPr bwMode="auto">
          <a:xfrm>
            <a:off x="1323975" y="2173288"/>
            <a:ext cx="6524625" cy="1865312"/>
          </a:xfrm>
          <a:prstGeom prst="rect">
            <a:avLst/>
          </a:prstGeom>
        </p:spPr>
        <p:txBody>
          <a:bodyPr wrap="none" fromWordArt="1">
            <a:prstTxWarp prst="textCurveUp">
              <a:avLst>
                <a:gd name="adj" fmla="val 49273"/>
              </a:avLst>
            </a:prstTxWarp>
          </a:bodyPr>
          <a:lstStyle/>
          <a:p>
            <a:pPr algn="ctr"/>
            <a:r>
              <a:rPr lang="vi-VN" sz="3600" b="1"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a:cs typeface="Arial"/>
              </a:rPr>
              <a:t>Tiết học đến đây là kết thúc !</a:t>
            </a:r>
          </a:p>
        </p:txBody>
      </p:sp>
      <p:pic>
        <p:nvPicPr>
          <p:cNvPr id="22533" name="Picture 13" descr="SONNE00003"/>
          <p:cNvPicPr>
            <a:picLocks noChangeAspect="1" noChangeArrowheads="1" noCrop="1"/>
          </p:cNvPicPr>
          <p:nvPr/>
        </p:nvPicPr>
        <p:blipFill>
          <a:blip r:embed="rId3"/>
          <a:srcRect/>
          <a:stretch>
            <a:fillRect/>
          </a:stretch>
        </p:blipFill>
        <p:spPr bwMode="auto">
          <a:xfrm>
            <a:off x="7162800" y="5029200"/>
            <a:ext cx="1752600" cy="1519238"/>
          </a:xfrm>
          <a:prstGeom prst="rect">
            <a:avLst/>
          </a:prstGeom>
          <a:noFill/>
          <a:ln w="9525">
            <a:noFill/>
            <a:miter lim="800000"/>
            <a:headEnd/>
            <a:tailEnd/>
          </a:ln>
        </p:spPr>
      </p:pic>
      <p:pic>
        <p:nvPicPr>
          <p:cNvPr id="22534" name="Picture 15" descr="PILZ00008"/>
          <p:cNvPicPr>
            <a:picLocks noChangeAspect="1" noChangeArrowheads="1" noCrop="1"/>
          </p:cNvPicPr>
          <p:nvPr/>
        </p:nvPicPr>
        <p:blipFill>
          <a:blip r:embed="rId2"/>
          <a:srcRect/>
          <a:stretch>
            <a:fillRect/>
          </a:stretch>
        </p:blipFill>
        <p:spPr bwMode="auto">
          <a:xfrm>
            <a:off x="7391400" y="228600"/>
            <a:ext cx="1398588" cy="1119188"/>
          </a:xfrm>
          <a:prstGeom prst="rect">
            <a:avLst/>
          </a:prstGeom>
          <a:noFill/>
          <a:ln w="9525">
            <a:noFill/>
            <a:miter lim="800000"/>
            <a:headEnd/>
            <a:tailEnd/>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65895"/>
                                        </p:tgtEl>
                                        <p:attrNameLst>
                                          <p:attrName>style.visibility</p:attrName>
                                        </p:attrNameLst>
                                      </p:cBhvr>
                                      <p:to>
                                        <p:strVal val="visible"/>
                                      </p:to>
                                    </p:set>
                                    <p:anim calcmode="lin" valueType="num">
                                      <p:cBhvr>
                                        <p:cTn id="7" dur="2000" fill="hold"/>
                                        <p:tgtEl>
                                          <p:spTgt spid="165895"/>
                                        </p:tgtEl>
                                        <p:attrNameLst>
                                          <p:attrName>ppt_w</p:attrName>
                                        </p:attrNameLst>
                                      </p:cBhvr>
                                      <p:tavLst>
                                        <p:tav tm="0">
                                          <p:val>
                                            <p:strVal val="#ppt_w*0.70"/>
                                          </p:val>
                                        </p:tav>
                                        <p:tav tm="100000">
                                          <p:val>
                                            <p:strVal val="#ppt_w"/>
                                          </p:val>
                                        </p:tav>
                                      </p:tavLst>
                                    </p:anim>
                                    <p:anim calcmode="lin" valueType="num">
                                      <p:cBhvr>
                                        <p:cTn id="8" dur="2000" fill="hold"/>
                                        <p:tgtEl>
                                          <p:spTgt spid="165895"/>
                                        </p:tgtEl>
                                        <p:attrNameLst>
                                          <p:attrName>ppt_h</p:attrName>
                                        </p:attrNameLst>
                                      </p:cBhvr>
                                      <p:tavLst>
                                        <p:tav tm="0">
                                          <p:val>
                                            <p:strVal val="#ppt_h"/>
                                          </p:val>
                                        </p:tav>
                                        <p:tav tm="100000">
                                          <p:val>
                                            <p:strVal val="#ppt_h"/>
                                          </p:val>
                                        </p:tav>
                                      </p:tavLst>
                                    </p:anim>
                                    <p:animEffect transition="in" filter="fade">
                                      <p:cBhvr>
                                        <p:cTn id="9" dur="2000"/>
                                        <p:tgtEl>
                                          <p:spTgt spid="165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P5050611"/>
          <p:cNvPicPr>
            <a:picLocks noGrp="1" noChangeAspect="1" noChangeArrowheads="1"/>
          </p:cNvPicPr>
          <p:nvPr>
            <p:ph type="body" idx="1"/>
          </p:nvPr>
        </p:nvPicPr>
        <p:blipFill>
          <a:blip r:embed="rId2"/>
          <a:srcRect/>
          <a:stretch>
            <a:fillRect/>
          </a:stretch>
        </p:blipFill>
        <p:spPr>
          <a:xfrm>
            <a:off x="0" y="0"/>
            <a:ext cx="9144000" cy="6858000"/>
          </a:xfrm>
          <a:noFill/>
          <a:ln/>
        </p:spPr>
      </p:pic>
      <p:pic>
        <p:nvPicPr>
          <p:cNvPr id="21507" name="Picture 6" descr="56CEE190D2834983BE9B1882D8651F72"/>
          <p:cNvPicPr>
            <a:picLocks noChangeAspect="1" noChangeArrowheads="1" noCrop="1"/>
          </p:cNvPicPr>
          <p:nvPr/>
        </p:nvPicPr>
        <p:blipFill>
          <a:blip r:embed="rId3"/>
          <a:srcRect/>
          <a:stretch>
            <a:fillRect/>
          </a:stretch>
        </p:blipFill>
        <p:spPr bwMode="auto">
          <a:xfrm rot="16200000">
            <a:off x="1028700" y="-1181100"/>
            <a:ext cx="990600" cy="3048000"/>
          </a:xfrm>
          <a:prstGeom prst="rect">
            <a:avLst/>
          </a:prstGeom>
          <a:noFill/>
          <a:ln w="9525">
            <a:noFill/>
            <a:miter lim="800000"/>
            <a:headEnd/>
            <a:tailEnd/>
          </a:ln>
        </p:spPr>
      </p:pic>
      <p:pic>
        <p:nvPicPr>
          <p:cNvPr id="21508" name="Picture 6" descr="56CEE190D2834983BE9B1882D8651F72"/>
          <p:cNvPicPr>
            <a:picLocks noChangeAspect="1" noChangeArrowheads="1" noCrop="1"/>
          </p:cNvPicPr>
          <p:nvPr/>
        </p:nvPicPr>
        <p:blipFill>
          <a:blip r:embed="rId3"/>
          <a:srcRect/>
          <a:stretch>
            <a:fillRect/>
          </a:stretch>
        </p:blipFill>
        <p:spPr bwMode="auto">
          <a:xfrm rot="16200000" flipV="1">
            <a:off x="4038600" y="-1219200"/>
            <a:ext cx="914400" cy="2895600"/>
          </a:xfrm>
          <a:prstGeom prst="rect">
            <a:avLst/>
          </a:prstGeom>
          <a:noFill/>
          <a:ln w="9525">
            <a:noFill/>
            <a:miter lim="800000"/>
            <a:headEnd/>
            <a:tailEnd/>
          </a:ln>
        </p:spPr>
      </p:pic>
      <p:pic>
        <p:nvPicPr>
          <p:cNvPr id="21509" name="Picture 17" descr="ImageX[49]"/>
          <p:cNvPicPr>
            <a:picLocks noChangeAspect="1" noChangeArrowheads="1" noCrop="1"/>
          </p:cNvPicPr>
          <p:nvPr/>
        </p:nvPicPr>
        <p:blipFill>
          <a:blip r:embed="rId4"/>
          <a:srcRect/>
          <a:stretch>
            <a:fillRect/>
          </a:stretch>
        </p:blipFill>
        <p:spPr bwMode="auto">
          <a:xfrm rot="-1658499">
            <a:off x="8305800" y="2209800"/>
            <a:ext cx="838200" cy="688975"/>
          </a:xfrm>
          <a:prstGeom prst="rect">
            <a:avLst/>
          </a:prstGeom>
          <a:noFill/>
          <a:ln w="9525">
            <a:noFill/>
            <a:miter lim="800000"/>
            <a:headEnd/>
            <a:tailEnd/>
          </a:ln>
        </p:spPr>
      </p:pic>
      <p:pic>
        <p:nvPicPr>
          <p:cNvPr id="21510" name="Picture 18" descr="g1"/>
          <p:cNvPicPr>
            <a:picLocks noChangeAspect="1" noChangeArrowheads="1" noCrop="1"/>
          </p:cNvPicPr>
          <p:nvPr/>
        </p:nvPicPr>
        <p:blipFill>
          <a:blip r:embed="rId5"/>
          <a:srcRect/>
          <a:stretch>
            <a:fillRect/>
          </a:stretch>
        </p:blipFill>
        <p:spPr bwMode="auto">
          <a:xfrm rot="1395721">
            <a:off x="381000" y="3124200"/>
            <a:ext cx="838200" cy="739775"/>
          </a:xfrm>
          <a:prstGeom prst="rect">
            <a:avLst/>
          </a:prstGeom>
          <a:noFill/>
          <a:ln w="9525">
            <a:noFill/>
            <a:miter lim="800000"/>
            <a:headEnd/>
            <a:tailEnd/>
          </a:ln>
        </p:spPr>
      </p:pic>
      <p:pic>
        <p:nvPicPr>
          <p:cNvPr id="21511" name="Picture 19" descr="g1"/>
          <p:cNvPicPr>
            <a:picLocks noChangeAspect="1" noChangeArrowheads="1" noCrop="1"/>
          </p:cNvPicPr>
          <p:nvPr/>
        </p:nvPicPr>
        <p:blipFill>
          <a:blip r:embed="rId5"/>
          <a:srcRect/>
          <a:stretch>
            <a:fillRect/>
          </a:stretch>
        </p:blipFill>
        <p:spPr bwMode="auto">
          <a:xfrm rot="-2052285">
            <a:off x="1371600" y="5486400"/>
            <a:ext cx="457200" cy="520700"/>
          </a:xfrm>
          <a:prstGeom prst="rect">
            <a:avLst/>
          </a:prstGeom>
          <a:noFill/>
          <a:ln w="9525">
            <a:noFill/>
            <a:miter lim="800000"/>
            <a:headEnd/>
            <a:tailEnd/>
          </a:ln>
        </p:spPr>
      </p:pic>
      <p:pic>
        <p:nvPicPr>
          <p:cNvPr id="21512" name="Picture 17" descr="ImageX[49]"/>
          <p:cNvPicPr>
            <a:picLocks noChangeAspect="1" noChangeArrowheads="1" noCrop="1"/>
          </p:cNvPicPr>
          <p:nvPr/>
        </p:nvPicPr>
        <p:blipFill>
          <a:blip r:embed="rId4"/>
          <a:srcRect/>
          <a:stretch>
            <a:fillRect/>
          </a:stretch>
        </p:blipFill>
        <p:spPr bwMode="auto">
          <a:xfrm rot="-1658499">
            <a:off x="5562600" y="5105400"/>
            <a:ext cx="457200" cy="592138"/>
          </a:xfrm>
          <a:prstGeom prst="rect">
            <a:avLst/>
          </a:prstGeom>
          <a:noFill/>
          <a:ln w="9525">
            <a:noFill/>
            <a:miter lim="800000"/>
            <a:headEnd/>
            <a:tailEnd/>
          </a:ln>
        </p:spPr>
      </p:pic>
      <p:sp>
        <p:nvSpPr>
          <p:cNvPr id="21513" name="Rectangle 9"/>
          <p:cNvSpPr>
            <a:spLocks/>
          </p:cNvSpPr>
          <p:nvPr/>
        </p:nvSpPr>
        <p:spPr bwMode="auto">
          <a:xfrm>
            <a:off x="304800" y="1600200"/>
            <a:ext cx="3671888" cy="1676400"/>
          </a:xfrm>
          <a:prstGeom prst="rect">
            <a:avLst/>
          </a:prstGeom>
          <a:noFill/>
          <a:ln w="9525">
            <a:noFill/>
            <a:miter lim="800000"/>
            <a:headEnd/>
            <a:tailEnd/>
          </a:ln>
        </p:spPr>
        <p:txBody>
          <a:bodyPr anchor="ctr"/>
          <a:lstStyle/>
          <a:p>
            <a:pPr algn="ctr"/>
            <a:r>
              <a:rPr lang="en-US" sz="8000" b="1">
                <a:solidFill>
                  <a:srgbClr val="FFFF00"/>
                </a:solidFill>
              </a:rPr>
              <a:t>HÁT</a:t>
            </a:r>
          </a:p>
        </p:txBody>
      </p:sp>
      <p:sp>
        <p:nvSpPr>
          <p:cNvPr id="21514" name="Rectangle 10"/>
          <p:cNvSpPr>
            <a:spLocks/>
          </p:cNvSpPr>
          <p:nvPr/>
        </p:nvSpPr>
        <p:spPr bwMode="auto">
          <a:xfrm>
            <a:off x="2686050" y="7239000"/>
            <a:ext cx="6457950" cy="1143000"/>
          </a:xfrm>
          <a:prstGeom prst="rect">
            <a:avLst/>
          </a:prstGeom>
          <a:noFill/>
          <a:ln w="9525">
            <a:noFill/>
            <a:miter lim="800000"/>
            <a:headEnd/>
            <a:tailEnd/>
          </a:ln>
        </p:spPr>
        <p:txBody>
          <a:bodyPr anchor="ctr"/>
          <a:lstStyle/>
          <a:p>
            <a:pPr algn="ctr"/>
            <a:r>
              <a:rPr lang="en-US" sz="4000" b="1">
                <a:solidFill>
                  <a:srgbClr val="FFFF00"/>
                </a:solidFill>
              </a:rPr>
              <a:t>Chúc các em vui – khỏe !</a:t>
            </a:r>
          </a:p>
        </p:txBody>
      </p:sp>
      <p:pic>
        <p:nvPicPr>
          <p:cNvPr id="21515" name="Picture 6" descr="56CEE190D2834983BE9B1882D8651F72"/>
          <p:cNvPicPr>
            <a:picLocks noChangeAspect="1" noChangeArrowheads="1" noCrop="1"/>
          </p:cNvPicPr>
          <p:nvPr/>
        </p:nvPicPr>
        <p:blipFill>
          <a:blip r:embed="rId3"/>
          <a:srcRect/>
          <a:stretch>
            <a:fillRect/>
          </a:stretch>
        </p:blipFill>
        <p:spPr bwMode="auto">
          <a:xfrm rot="16200000" flipV="1">
            <a:off x="7239000" y="-1219200"/>
            <a:ext cx="914400" cy="2895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10"/>
                                        </p:tgtEl>
                                        <p:attrNameLst>
                                          <p:attrName>style.visibility</p:attrName>
                                        </p:attrNameLst>
                                      </p:cBhvr>
                                      <p:to>
                                        <p:strVal val="visible"/>
                                      </p:to>
                                    </p:set>
                                    <p:anim calcmode="lin" valueType="num">
                                      <p:cBhvr additive="base">
                                        <p:cTn id="7" dur="3000" fill="hold"/>
                                        <p:tgtEl>
                                          <p:spTgt spid="21510"/>
                                        </p:tgtEl>
                                        <p:attrNameLst>
                                          <p:attrName>ppt_x</p:attrName>
                                        </p:attrNameLst>
                                      </p:cBhvr>
                                      <p:tavLst>
                                        <p:tav tm="0">
                                          <p:val>
                                            <p:strVal val="#ppt_x"/>
                                          </p:val>
                                        </p:tav>
                                        <p:tav tm="100000">
                                          <p:val>
                                            <p:strVal val="#ppt_x"/>
                                          </p:val>
                                        </p:tav>
                                      </p:tavLst>
                                    </p:anim>
                                    <p:anim calcmode="lin" valueType="num">
                                      <p:cBhvr additive="base">
                                        <p:cTn id="8" dur="3000" fill="hold"/>
                                        <p:tgtEl>
                                          <p:spTgt spid="215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509"/>
                                        </p:tgtEl>
                                        <p:attrNameLst>
                                          <p:attrName>style.visibility</p:attrName>
                                        </p:attrNameLst>
                                      </p:cBhvr>
                                      <p:to>
                                        <p:strVal val="visible"/>
                                      </p:to>
                                    </p:set>
                                    <p:anim calcmode="lin" valueType="num">
                                      <p:cBhvr additive="base">
                                        <p:cTn id="11" dur="3000" fill="hold"/>
                                        <p:tgtEl>
                                          <p:spTgt spid="21509"/>
                                        </p:tgtEl>
                                        <p:attrNameLst>
                                          <p:attrName>ppt_x</p:attrName>
                                        </p:attrNameLst>
                                      </p:cBhvr>
                                      <p:tavLst>
                                        <p:tav tm="0">
                                          <p:val>
                                            <p:strVal val="#ppt_x"/>
                                          </p:val>
                                        </p:tav>
                                        <p:tav tm="100000">
                                          <p:val>
                                            <p:strVal val="#ppt_x"/>
                                          </p:val>
                                        </p:tav>
                                      </p:tavLst>
                                    </p:anim>
                                    <p:anim calcmode="lin" valueType="num">
                                      <p:cBhvr additive="base">
                                        <p:cTn id="12" dur="3000" fill="hold"/>
                                        <p:tgtEl>
                                          <p:spTgt spid="2150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513"/>
                                        </p:tgtEl>
                                        <p:attrNameLst>
                                          <p:attrName>style.visibility</p:attrName>
                                        </p:attrNameLst>
                                      </p:cBhvr>
                                      <p:to>
                                        <p:strVal val="visible"/>
                                      </p:to>
                                    </p:set>
                                    <p:anim calcmode="lin" valueType="num">
                                      <p:cBhvr additive="base">
                                        <p:cTn id="17" dur="3000" fill="hold"/>
                                        <p:tgtEl>
                                          <p:spTgt spid="21513"/>
                                        </p:tgtEl>
                                        <p:attrNameLst>
                                          <p:attrName>ppt_x</p:attrName>
                                        </p:attrNameLst>
                                      </p:cBhvr>
                                      <p:tavLst>
                                        <p:tav tm="0">
                                          <p:val>
                                            <p:strVal val="#ppt_x"/>
                                          </p:val>
                                        </p:tav>
                                        <p:tav tm="100000">
                                          <p:val>
                                            <p:strVal val="#ppt_x"/>
                                          </p:val>
                                        </p:tav>
                                      </p:tavLst>
                                    </p:anim>
                                    <p:anim calcmode="lin" valueType="num">
                                      <p:cBhvr additive="base">
                                        <p:cTn id="18" dur="3000" fill="hold"/>
                                        <p:tgtEl>
                                          <p:spTgt spid="21513"/>
                                        </p:tgtEl>
                                        <p:attrNameLst>
                                          <p:attrName>ppt_y</p:attrName>
                                        </p:attrNameLst>
                                      </p:cBhvr>
                                      <p:tavLst>
                                        <p:tav tm="0">
                                          <p:val>
                                            <p:strVal val="1+#ppt_h/2"/>
                                          </p:val>
                                        </p:tav>
                                        <p:tav tm="100000">
                                          <p:val>
                                            <p:strVal val="#ppt_y"/>
                                          </p:val>
                                        </p:tav>
                                      </p:tavLst>
                                    </p:anim>
                                  </p:childTnLst>
                                </p:cTn>
                              </p:par>
                              <p:par>
                                <p:cTn id="19" presetID="64" presetClass="path" presetSubtype="0" accel="50000" decel="50000" fill="hold" grpId="0" nodeType="withEffect">
                                  <p:stCondLst>
                                    <p:cond delay="0"/>
                                  </p:stCondLst>
                                  <p:childTnLst>
                                    <p:animMotion origin="layout" path="M -0.00312 0.08324 L -0.00312 -0.21642 " pathEditMode="relative" rAng="0" ptsTypes="AA">
                                      <p:cBhvr>
                                        <p:cTn id="20" dur="3000" fill="hold"/>
                                        <p:tgtEl>
                                          <p:spTgt spid="21514"/>
                                        </p:tgtEl>
                                        <p:attrNameLst>
                                          <p:attrName>ppt_x</p:attrName>
                                          <p:attrName>ppt_y</p:attrName>
                                        </p:attrNameLst>
                                      </p:cBhvr>
                                      <p:rCtr x="0" y="-1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p:bldP spid="215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042" name="Text Box 2"/>
          <p:cNvSpPr txBox="1">
            <a:spLocks noChangeArrowheads="1"/>
          </p:cNvSpPr>
          <p:nvPr/>
        </p:nvSpPr>
        <p:spPr bwMode="auto">
          <a:xfrm>
            <a:off x="1143000" y="1219200"/>
            <a:ext cx="7010400" cy="946150"/>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0000CC"/>
                </a:solidFill>
                <a:effectLst>
                  <a:outerShdw blurRad="38100" dist="38100" dir="2700000" algn="tl">
                    <a:srgbClr val="C0C0C0"/>
                  </a:outerShdw>
                </a:effectLst>
              </a:rPr>
              <a:t>BÀI 19: HOẠT ĐỘNG SẢN XUẤT </a:t>
            </a:r>
            <a:br>
              <a:rPr lang="en-US" sz="2800" b="1">
                <a:solidFill>
                  <a:srgbClr val="0000CC"/>
                </a:solidFill>
                <a:effectLst>
                  <a:outerShdw blurRad="38100" dist="38100" dir="2700000" algn="tl">
                    <a:srgbClr val="C0C0C0"/>
                  </a:outerShdw>
                </a:effectLst>
              </a:rPr>
            </a:br>
            <a:r>
              <a:rPr lang="en-US" sz="2800" b="1">
                <a:solidFill>
                  <a:srgbClr val="0000CC"/>
                </a:solidFill>
                <a:effectLst>
                  <a:outerShdw blurRad="38100" dist="38100" dir="2700000" algn="tl">
                    <a:srgbClr val="C0C0C0"/>
                  </a:outerShdw>
                </a:effectLst>
              </a:rPr>
              <a:t>CỦA NGƯỜI DÂN ĐỒNG BẰNG NAM BỘ  </a:t>
            </a:r>
          </a:p>
        </p:txBody>
      </p:sp>
      <p:sp>
        <p:nvSpPr>
          <p:cNvPr id="215043" name="Text Box 3"/>
          <p:cNvSpPr txBox="1">
            <a:spLocks noChangeArrowheads="1"/>
          </p:cNvSpPr>
          <p:nvPr/>
        </p:nvSpPr>
        <p:spPr bwMode="auto">
          <a:xfrm>
            <a:off x="228600" y="2209800"/>
            <a:ext cx="8077200" cy="457200"/>
          </a:xfrm>
          <a:prstGeom prst="rect">
            <a:avLst/>
          </a:prstGeom>
          <a:solidFill>
            <a:schemeClr val="tx1"/>
          </a:solidFill>
          <a:ln w="9525">
            <a:noFill/>
            <a:miter lim="800000"/>
            <a:headEnd/>
            <a:tailEnd/>
          </a:ln>
        </p:spPr>
        <p:txBody>
          <a:bodyPr>
            <a:spAutoFit/>
          </a:bodyPr>
          <a:lstStyle/>
          <a:p>
            <a:pPr>
              <a:spcBef>
                <a:spcPct val="50000"/>
              </a:spcBef>
            </a:pPr>
            <a:r>
              <a:rPr lang="en-US" sz="2400" b="1" u="sng">
                <a:solidFill>
                  <a:schemeClr val="bg1"/>
                </a:solidFill>
              </a:rPr>
              <a:t>* Hoạt động 1: </a:t>
            </a:r>
            <a:r>
              <a:rPr lang="en-US" sz="2400" b="1">
                <a:solidFill>
                  <a:schemeClr val="bg1"/>
                </a:solidFill>
              </a:rPr>
              <a:t>Vựa lúa, vựa trái cây lớn nhất cả nước</a:t>
            </a:r>
          </a:p>
        </p:txBody>
      </p:sp>
      <p:sp>
        <p:nvSpPr>
          <p:cNvPr id="215046" name="Rectangle 6"/>
          <p:cNvSpPr>
            <a:spLocks noChangeArrowheads="1"/>
          </p:cNvSpPr>
          <p:nvPr/>
        </p:nvSpPr>
        <p:spPr bwMode="auto">
          <a:xfrm>
            <a:off x="1600200" y="152400"/>
            <a:ext cx="5943600" cy="461665"/>
          </a:xfrm>
          <a:prstGeom prst="rect">
            <a:avLst/>
          </a:prstGeom>
          <a:noFill/>
          <a:ln w="9525">
            <a:noFill/>
            <a:miter lim="800000"/>
            <a:headEnd/>
            <a:tailEnd/>
          </a:ln>
          <a:effectLst/>
        </p:spPr>
        <p:txBody>
          <a:bodyPr>
            <a:spAutoFit/>
          </a:bodyPr>
          <a:lstStyle/>
          <a:p>
            <a:pPr algn="ctr">
              <a:spcBef>
                <a:spcPct val="50000"/>
              </a:spcBef>
              <a:defRPr/>
            </a:pPr>
            <a:r>
              <a:rPr lang="en-US" sz="2400" b="1" u="sng" smtClean="0">
                <a:solidFill>
                  <a:srgbClr val="0000CC"/>
                </a:solidFill>
                <a:effectLst>
                  <a:outerShdw blurRad="38100" dist="38100" dir="2700000" algn="tl">
                    <a:srgbClr val="C0C0C0"/>
                  </a:outerShdw>
                </a:effectLst>
              </a:rPr>
              <a:t>ĐỊA </a:t>
            </a:r>
            <a:r>
              <a:rPr lang="en-US" sz="2400" b="1" u="sng" dirty="0">
                <a:solidFill>
                  <a:srgbClr val="0000CC"/>
                </a:solidFill>
                <a:effectLst>
                  <a:outerShdw blurRad="38100" dist="38100" dir="2700000" algn="tl">
                    <a:srgbClr val="C0C0C0"/>
                  </a:outerShdw>
                </a:effectLst>
              </a:rPr>
              <a:t>LÍ</a:t>
            </a: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15043"/>
                                        </p:tgtEl>
                                        <p:attrNameLst>
                                          <p:attrName>style.visibility</p:attrName>
                                        </p:attrNameLst>
                                      </p:cBhvr>
                                      <p:to>
                                        <p:strVal val="visible"/>
                                      </p:to>
                                    </p:set>
                                    <p:animEffect transition="in" filter="diamond(in)">
                                      <p:cBhvr>
                                        <p:cTn id="7" dur="1000"/>
                                        <p:tgtEl>
                                          <p:spTgt spid="215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7874" name="Text Box 2"/>
          <p:cNvSpPr txBox="1">
            <a:spLocks noChangeArrowheads="1"/>
          </p:cNvSpPr>
          <p:nvPr/>
        </p:nvSpPr>
        <p:spPr bwMode="auto">
          <a:xfrm>
            <a:off x="1143000" y="1219200"/>
            <a:ext cx="7010400" cy="946150"/>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0000CC"/>
                </a:solidFill>
                <a:effectLst>
                  <a:outerShdw blurRad="38100" dist="38100" dir="2700000" algn="tl">
                    <a:srgbClr val="C0C0C0"/>
                  </a:outerShdw>
                </a:effectLst>
              </a:rPr>
              <a:t>BÀI 19: HOẠT ĐỘNG SẢN XUẤT </a:t>
            </a:r>
            <a:br>
              <a:rPr lang="en-US" sz="2800" b="1">
                <a:solidFill>
                  <a:srgbClr val="0000CC"/>
                </a:solidFill>
                <a:effectLst>
                  <a:outerShdw blurRad="38100" dist="38100" dir="2700000" algn="tl">
                    <a:srgbClr val="C0C0C0"/>
                  </a:outerShdw>
                </a:effectLst>
              </a:rPr>
            </a:br>
            <a:r>
              <a:rPr lang="en-US" sz="2800" b="1">
                <a:solidFill>
                  <a:srgbClr val="0000CC"/>
                </a:solidFill>
                <a:effectLst>
                  <a:outerShdw blurRad="38100" dist="38100" dir="2700000" algn="tl">
                    <a:srgbClr val="C0C0C0"/>
                  </a:outerShdw>
                </a:effectLst>
              </a:rPr>
              <a:t>CỦA NGƯỜI DÂN ĐỒNG BẰNG NAM BỘ  </a:t>
            </a:r>
          </a:p>
        </p:txBody>
      </p:sp>
      <p:sp>
        <p:nvSpPr>
          <p:cNvPr id="207875" name="Text Box 3"/>
          <p:cNvSpPr txBox="1">
            <a:spLocks noChangeArrowheads="1"/>
          </p:cNvSpPr>
          <p:nvPr/>
        </p:nvSpPr>
        <p:spPr bwMode="auto">
          <a:xfrm>
            <a:off x="228600" y="2209800"/>
            <a:ext cx="8077200" cy="457200"/>
          </a:xfrm>
          <a:prstGeom prst="rect">
            <a:avLst/>
          </a:prstGeom>
          <a:solidFill>
            <a:schemeClr val="tx1"/>
          </a:solidFill>
          <a:ln w="9525">
            <a:noFill/>
            <a:miter lim="800000"/>
            <a:headEnd/>
            <a:tailEnd/>
          </a:ln>
        </p:spPr>
        <p:txBody>
          <a:bodyPr>
            <a:spAutoFit/>
          </a:bodyPr>
          <a:lstStyle/>
          <a:p>
            <a:pPr>
              <a:spcBef>
                <a:spcPct val="50000"/>
              </a:spcBef>
            </a:pPr>
            <a:r>
              <a:rPr lang="en-US" sz="2400" b="1" u="sng">
                <a:solidFill>
                  <a:schemeClr val="bg1"/>
                </a:solidFill>
              </a:rPr>
              <a:t>* Hoạt động 1: </a:t>
            </a:r>
            <a:r>
              <a:rPr lang="en-US" sz="2400" b="1">
                <a:solidFill>
                  <a:schemeClr val="bg1"/>
                </a:solidFill>
              </a:rPr>
              <a:t>Vựa lúa, vựa trái cây lớn nhất cả nước</a:t>
            </a:r>
          </a:p>
        </p:txBody>
      </p:sp>
      <p:sp>
        <p:nvSpPr>
          <p:cNvPr id="207877" name="Text Box 5"/>
          <p:cNvSpPr txBox="1">
            <a:spLocks noChangeArrowheads="1"/>
          </p:cNvSpPr>
          <p:nvPr/>
        </p:nvSpPr>
        <p:spPr bwMode="auto">
          <a:xfrm>
            <a:off x="381000" y="3581400"/>
            <a:ext cx="8458200" cy="830263"/>
          </a:xfrm>
          <a:prstGeom prst="rect">
            <a:avLst/>
          </a:prstGeom>
          <a:noFill/>
          <a:ln w="9525">
            <a:noFill/>
            <a:miter lim="800000"/>
            <a:headEnd/>
            <a:tailEnd/>
          </a:ln>
        </p:spPr>
        <p:txBody>
          <a:bodyPr>
            <a:spAutoFit/>
          </a:bodyPr>
          <a:lstStyle/>
          <a:p>
            <a:pPr>
              <a:spcBef>
                <a:spcPct val="50000"/>
              </a:spcBef>
            </a:pPr>
            <a:r>
              <a:rPr lang="en-US" sz="2400" b="1">
                <a:solidFill>
                  <a:srgbClr val="FF0000"/>
                </a:solidFill>
              </a:rPr>
              <a:t>Câu 1: Nêu những điều kiện thuận lợi để đồng bằng Nam Bộ trở thành vựa lúa, vựa trái cây lớn nhất cả nước?</a:t>
            </a:r>
          </a:p>
        </p:txBody>
      </p:sp>
      <p:sp>
        <p:nvSpPr>
          <p:cNvPr id="207879" name="Rectangle 7"/>
          <p:cNvSpPr>
            <a:spLocks noChangeArrowheads="1"/>
          </p:cNvSpPr>
          <p:nvPr/>
        </p:nvSpPr>
        <p:spPr bwMode="auto">
          <a:xfrm>
            <a:off x="1524000" y="152400"/>
            <a:ext cx="6019800" cy="461665"/>
          </a:xfrm>
          <a:prstGeom prst="rect">
            <a:avLst/>
          </a:prstGeom>
          <a:noFill/>
          <a:ln w="9525">
            <a:noFill/>
            <a:miter lim="800000"/>
            <a:headEnd/>
            <a:tailEnd/>
          </a:ln>
          <a:effectLst/>
        </p:spPr>
        <p:txBody>
          <a:bodyPr>
            <a:spAutoFit/>
          </a:bodyPr>
          <a:lstStyle/>
          <a:p>
            <a:pPr algn="ctr">
              <a:spcBef>
                <a:spcPct val="50000"/>
              </a:spcBef>
              <a:defRPr/>
            </a:pPr>
            <a:r>
              <a:rPr lang="en-US" sz="2400" b="1" u="sng" smtClean="0">
                <a:solidFill>
                  <a:srgbClr val="0000CC"/>
                </a:solidFill>
                <a:effectLst>
                  <a:outerShdw blurRad="38100" dist="38100" dir="2700000" algn="tl">
                    <a:srgbClr val="C0C0C0"/>
                  </a:outerShdw>
                </a:effectLst>
              </a:rPr>
              <a:t>ĐỊA </a:t>
            </a:r>
            <a:r>
              <a:rPr lang="en-US" sz="2400" b="1" u="sng" dirty="0">
                <a:solidFill>
                  <a:srgbClr val="0000CC"/>
                </a:solidFill>
                <a:effectLst>
                  <a:outerShdw blurRad="38100" dist="38100" dir="2700000" algn="tl">
                    <a:srgbClr val="C0C0C0"/>
                  </a:outerShdw>
                </a:effectLst>
              </a:rPr>
              <a:t>LÍ</a:t>
            </a:r>
          </a:p>
        </p:txBody>
      </p:sp>
      <p:sp>
        <p:nvSpPr>
          <p:cNvPr id="207880" name="Text Box 8"/>
          <p:cNvSpPr txBox="1">
            <a:spLocks noChangeArrowheads="1"/>
          </p:cNvSpPr>
          <p:nvPr/>
        </p:nvSpPr>
        <p:spPr bwMode="auto">
          <a:xfrm>
            <a:off x="2901950" y="2819400"/>
            <a:ext cx="2813591" cy="461665"/>
          </a:xfrm>
          <a:prstGeom prst="rect">
            <a:avLst/>
          </a:prstGeom>
          <a:solidFill>
            <a:schemeClr val="bg2"/>
          </a:solidFill>
          <a:ln w="9525">
            <a:noFill/>
            <a:miter lim="800000"/>
            <a:headEnd/>
            <a:tailEnd/>
          </a:ln>
        </p:spPr>
        <p:txBody>
          <a:bodyPr wrap="none">
            <a:spAutoFit/>
          </a:bodyPr>
          <a:lstStyle/>
          <a:p>
            <a:r>
              <a:rPr lang="en-US" sz="2400" b="1" dirty="0" err="1">
                <a:solidFill>
                  <a:srgbClr val="FF0000"/>
                </a:solidFill>
              </a:rPr>
              <a:t>Thảo</a:t>
            </a:r>
            <a:r>
              <a:rPr lang="en-US" sz="2400" b="1" dirty="0">
                <a:solidFill>
                  <a:srgbClr val="FF0000"/>
                </a:solidFill>
              </a:rPr>
              <a:t> </a:t>
            </a:r>
            <a:r>
              <a:rPr lang="en-US" sz="2400" b="1" dirty="0" err="1">
                <a:solidFill>
                  <a:srgbClr val="FF0000"/>
                </a:solidFill>
              </a:rPr>
              <a:t>luận</a:t>
            </a:r>
            <a:r>
              <a:rPr lang="en-US" sz="2400" b="1" dirty="0">
                <a:solidFill>
                  <a:srgbClr val="FF0000"/>
                </a:solidFill>
              </a:rPr>
              <a:t> </a:t>
            </a:r>
            <a:r>
              <a:rPr lang="en-US" sz="2400" b="1" dirty="0" err="1">
                <a:solidFill>
                  <a:srgbClr val="FF0000"/>
                </a:solidFill>
              </a:rPr>
              <a:t>nhóm</a:t>
            </a:r>
            <a:r>
              <a:rPr lang="en-US" sz="2400" b="1" dirty="0">
                <a:solidFill>
                  <a:srgbClr val="FF0000"/>
                </a:solidFill>
              </a:rPr>
              <a:t> </a:t>
            </a:r>
            <a:r>
              <a:rPr lang="en-US" sz="2400" b="1" dirty="0" smtClean="0">
                <a:solidFill>
                  <a:srgbClr val="FF0000"/>
                </a:solidFill>
              </a:rPr>
              <a:t>2</a:t>
            </a:r>
            <a:endParaRPr lang="en-US" sz="2400" b="1" dirty="0">
              <a:solidFill>
                <a:srgbClr val="FF0000"/>
              </a:solidFill>
            </a:endParaRPr>
          </a:p>
        </p:txBody>
      </p:sp>
      <p:sp>
        <p:nvSpPr>
          <p:cNvPr id="207883" name="Text Box 11"/>
          <p:cNvSpPr txBox="1">
            <a:spLocks noChangeArrowheads="1"/>
          </p:cNvSpPr>
          <p:nvPr/>
        </p:nvSpPr>
        <p:spPr bwMode="auto">
          <a:xfrm>
            <a:off x="457200" y="4724400"/>
            <a:ext cx="8686800" cy="830263"/>
          </a:xfrm>
          <a:prstGeom prst="rect">
            <a:avLst/>
          </a:prstGeom>
          <a:noFill/>
          <a:ln w="9525">
            <a:noFill/>
            <a:miter lim="800000"/>
            <a:headEnd/>
            <a:tailEnd/>
          </a:ln>
        </p:spPr>
        <p:txBody>
          <a:bodyPr>
            <a:spAutoFit/>
          </a:bodyPr>
          <a:lstStyle/>
          <a:p>
            <a:pPr>
              <a:spcBef>
                <a:spcPct val="50000"/>
              </a:spcBef>
            </a:pPr>
            <a:r>
              <a:rPr lang="en-US" sz="2400" b="1">
                <a:solidFill>
                  <a:srgbClr val="0000FF"/>
                </a:solidFill>
              </a:rPr>
              <a:t>Câu 2: Lúa gạo và trái cây ở đồng bằng Nam Bộ được tiêu thụ ở đâu?</a:t>
            </a:r>
            <a:endParaRPr lang="en-US" sz="2400" b="1" u="sng">
              <a:solidFill>
                <a:srgbClr val="0000FF"/>
              </a:solidFill>
            </a:endParaRP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7875"/>
                                        </p:tgtEl>
                                        <p:attrNameLst>
                                          <p:attrName>style.visibility</p:attrName>
                                        </p:attrNameLst>
                                      </p:cBhvr>
                                      <p:to>
                                        <p:strVal val="visible"/>
                                      </p:to>
                                    </p:set>
                                    <p:animEffect transition="in" filter="diamond(in)">
                                      <p:cBhvr>
                                        <p:cTn id="7" dur="1000"/>
                                        <p:tgtEl>
                                          <p:spTgt spid="20787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07880"/>
                                        </p:tgtEl>
                                        <p:attrNameLst>
                                          <p:attrName>style.visibility</p:attrName>
                                        </p:attrNameLst>
                                      </p:cBhvr>
                                      <p:to>
                                        <p:strVal val="visible"/>
                                      </p:to>
                                    </p:set>
                                    <p:anim calcmode="lin" valueType="num">
                                      <p:cBhvr additive="base">
                                        <p:cTn id="12" dur="1000" fill="hold"/>
                                        <p:tgtEl>
                                          <p:spTgt spid="207880"/>
                                        </p:tgtEl>
                                        <p:attrNameLst>
                                          <p:attrName>ppt_x</p:attrName>
                                        </p:attrNameLst>
                                      </p:cBhvr>
                                      <p:tavLst>
                                        <p:tav tm="0">
                                          <p:val>
                                            <p:strVal val="0-#ppt_w/2"/>
                                          </p:val>
                                        </p:tav>
                                        <p:tav tm="100000">
                                          <p:val>
                                            <p:strVal val="#ppt_x"/>
                                          </p:val>
                                        </p:tav>
                                      </p:tavLst>
                                    </p:anim>
                                    <p:anim calcmode="lin" valueType="num">
                                      <p:cBhvr additive="base">
                                        <p:cTn id="13" dur="1000" fill="hold"/>
                                        <p:tgtEl>
                                          <p:spTgt spid="207880"/>
                                        </p:tgtEl>
                                        <p:attrNameLst>
                                          <p:attrName>ppt_y</p:attrName>
                                        </p:attrNameLst>
                                      </p:cBhvr>
                                      <p:tavLst>
                                        <p:tav tm="0">
                                          <p:val>
                                            <p:strVal val="#ppt_y"/>
                                          </p:val>
                                        </p:tav>
                                        <p:tav tm="100000">
                                          <p:val>
                                            <p:strVal val="#ppt_y"/>
                                          </p:val>
                                        </p:tav>
                                      </p:tavLst>
                                    </p:anim>
                                  </p:childTnLst>
                                </p:cTn>
                              </p:par>
                              <p:par>
                                <p:cTn id="14" presetID="8" presetClass="entr" presetSubtype="16" fill="hold" grpId="0" nodeType="withEffect">
                                  <p:stCondLst>
                                    <p:cond delay="0"/>
                                  </p:stCondLst>
                                  <p:childTnLst>
                                    <p:set>
                                      <p:cBhvr>
                                        <p:cTn id="15" dur="1" fill="hold">
                                          <p:stCondLst>
                                            <p:cond delay="0"/>
                                          </p:stCondLst>
                                        </p:cTn>
                                        <p:tgtEl>
                                          <p:spTgt spid="207877"/>
                                        </p:tgtEl>
                                        <p:attrNameLst>
                                          <p:attrName>style.visibility</p:attrName>
                                        </p:attrNameLst>
                                      </p:cBhvr>
                                      <p:to>
                                        <p:strVal val="visible"/>
                                      </p:to>
                                    </p:set>
                                    <p:animEffect transition="in" filter="diamond(in)">
                                      <p:cBhvr>
                                        <p:cTn id="16" dur="1000"/>
                                        <p:tgtEl>
                                          <p:spTgt spid="207877"/>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207883"/>
                                        </p:tgtEl>
                                        <p:attrNameLst>
                                          <p:attrName>style.visibility</p:attrName>
                                        </p:attrNameLst>
                                      </p:cBhvr>
                                      <p:to>
                                        <p:strVal val="visible"/>
                                      </p:to>
                                    </p:set>
                                    <p:animEffect transition="in" filter="diamond(in)">
                                      <p:cBhvr>
                                        <p:cTn id="19" dur="1000"/>
                                        <p:tgtEl>
                                          <p:spTgt spid="207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animBg="1"/>
      <p:bldP spid="207877" grpId="0"/>
      <p:bldP spid="207880" grpId="0" animBg="1"/>
      <p:bldP spid="2078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8" name="Text Box 10"/>
          <p:cNvSpPr txBox="1">
            <a:spLocks noChangeArrowheads="1"/>
          </p:cNvSpPr>
          <p:nvPr/>
        </p:nvSpPr>
        <p:spPr bwMode="auto">
          <a:xfrm>
            <a:off x="304800" y="990600"/>
            <a:ext cx="8458200" cy="830263"/>
          </a:xfrm>
          <a:prstGeom prst="rect">
            <a:avLst/>
          </a:prstGeom>
          <a:noFill/>
          <a:ln w="9525">
            <a:noFill/>
            <a:miter lim="800000"/>
            <a:headEnd/>
            <a:tailEnd/>
          </a:ln>
        </p:spPr>
        <p:txBody>
          <a:bodyPr>
            <a:spAutoFit/>
          </a:bodyPr>
          <a:lstStyle/>
          <a:p>
            <a:pPr>
              <a:spcBef>
                <a:spcPct val="50000"/>
              </a:spcBef>
            </a:pPr>
            <a:r>
              <a:rPr lang="en-US" sz="2400" b="1">
                <a:solidFill>
                  <a:srgbClr val="0000FF"/>
                </a:solidFill>
              </a:rPr>
              <a:t>Câu 1: Nêu những điều kiện thuận lợi để đồng bằng Nam Bộ trở thành vựa lúa, vựa trái cây lớn nhất cả nước?</a:t>
            </a:r>
          </a:p>
        </p:txBody>
      </p:sp>
      <p:sp>
        <p:nvSpPr>
          <p:cNvPr id="2060" name="Text Box 12"/>
          <p:cNvSpPr txBox="1">
            <a:spLocks noChangeArrowheads="1"/>
          </p:cNvSpPr>
          <p:nvPr/>
        </p:nvSpPr>
        <p:spPr bwMode="auto">
          <a:xfrm>
            <a:off x="381000" y="1905000"/>
            <a:ext cx="8763000" cy="1200329"/>
          </a:xfrm>
          <a:prstGeom prst="rect">
            <a:avLst/>
          </a:prstGeom>
          <a:noFill/>
          <a:ln w="9525">
            <a:noFill/>
            <a:miter lim="800000"/>
            <a:headEnd/>
            <a:tailEnd/>
          </a:ln>
        </p:spPr>
        <p:txBody>
          <a:bodyPr>
            <a:spAutoFit/>
          </a:bodyPr>
          <a:lstStyle/>
          <a:p>
            <a:pPr>
              <a:spcBef>
                <a:spcPct val="50000"/>
              </a:spcBef>
            </a:pPr>
            <a:r>
              <a:rPr lang="en-US" sz="2400" b="1" dirty="0" err="1">
                <a:solidFill>
                  <a:srgbClr val="FF0000"/>
                </a:solidFill>
              </a:rPr>
              <a:t>Trả</a:t>
            </a:r>
            <a:r>
              <a:rPr lang="en-US" sz="2400" b="1" dirty="0">
                <a:solidFill>
                  <a:srgbClr val="FF0000"/>
                </a:solidFill>
              </a:rPr>
              <a:t> </a:t>
            </a:r>
            <a:r>
              <a:rPr lang="en-US" sz="2400" b="1" dirty="0" err="1">
                <a:solidFill>
                  <a:srgbClr val="FF0000"/>
                </a:solidFill>
              </a:rPr>
              <a:t>lời</a:t>
            </a:r>
            <a:r>
              <a:rPr lang="en-US" sz="2400" b="1" dirty="0">
                <a:solidFill>
                  <a:srgbClr val="FF0000"/>
                </a:solidFill>
              </a:rPr>
              <a:t>: </a:t>
            </a:r>
            <a:r>
              <a:rPr lang="en-US" sz="2400" b="1" dirty="0" err="1">
                <a:solidFill>
                  <a:srgbClr val="FF0000"/>
                </a:solidFill>
              </a:rPr>
              <a:t>Nhờ</a:t>
            </a:r>
            <a:r>
              <a:rPr lang="en-US" sz="2400" b="1" dirty="0">
                <a:solidFill>
                  <a:srgbClr val="FF0000"/>
                </a:solidFill>
              </a:rPr>
              <a:t> </a:t>
            </a:r>
            <a:r>
              <a:rPr lang="en-US" sz="2400" b="1" dirty="0" err="1">
                <a:solidFill>
                  <a:srgbClr val="FF0000"/>
                </a:solidFill>
              </a:rPr>
              <a:t>có</a:t>
            </a:r>
            <a:r>
              <a:rPr lang="en-US" sz="2400" b="1" dirty="0">
                <a:solidFill>
                  <a:srgbClr val="FF0000"/>
                </a:solidFill>
              </a:rPr>
              <a:t> </a:t>
            </a:r>
            <a:r>
              <a:rPr lang="en-US" sz="2400" b="1" dirty="0" err="1">
                <a:solidFill>
                  <a:srgbClr val="FF0000"/>
                </a:solidFill>
              </a:rPr>
              <a:t>đất</a:t>
            </a:r>
            <a:r>
              <a:rPr lang="en-US" sz="2400" b="1" dirty="0">
                <a:solidFill>
                  <a:srgbClr val="FF0000"/>
                </a:solidFill>
              </a:rPr>
              <a:t> </a:t>
            </a:r>
            <a:r>
              <a:rPr lang="en-US" sz="2400" b="1" dirty="0" err="1">
                <a:solidFill>
                  <a:srgbClr val="FF0000"/>
                </a:solidFill>
              </a:rPr>
              <a:t>màu</a:t>
            </a:r>
            <a:r>
              <a:rPr lang="en-US" sz="2400" b="1" dirty="0">
                <a:solidFill>
                  <a:srgbClr val="FF0000"/>
                </a:solidFill>
              </a:rPr>
              <a:t> </a:t>
            </a:r>
            <a:r>
              <a:rPr lang="en-US" sz="2400" b="1" dirty="0" err="1" smtClean="0">
                <a:solidFill>
                  <a:srgbClr val="FF0000"/>
                </a:solidFill>
              </a:rPr>
              <a:t>mỡ</a:t>
            </a:r>
            <a:r>
              <a:rPr lang="en-US" sz="2400" b="1" dirty="0" smtClean="0">
                <a:solidFill>
                  <a:srgbClr val="FF0000"/>
                </a:solidFill>
              </a:rPr>
              <a:t>, </a:t>
            </a:r>
            <a:r>
              <a:rPr lang="en-US" sz="2400" b="1" dirty="0" err="1">
                <a:solidFill>
                  <a:srgbClr val="FF0000"/>
                </a:solidFill>
              </a:rPr>
              <a:t>khí</a:t>
            </a:r>
            <a:r>
              <a:rPr lang="en-US" sz="2400" b="1" dirty="0">
                <a:solidFill>
                  <a:srgbClr val="FF0000"/>
                </a:solidFill>
              </a:rPr>
              <a:t> </a:t>
            </a:r>
            <a:r>
              <a:rPr lang="en-US" sz="2400" b="1" dirty="0" err="1">
                <a:solidFill>
                  <a:srgbClr val="FF0000"/>
                </a:solidFill>
              </a:rPr>
              <a:t>hậu</a:t>
            </a:r>
            <a:r>
              <a:rPr lang="en-US" sz="2400" b="1" dirty="0">
                <a:solidFill>
                  <a:srgbClr val="FF0000"/>
                </a:solidFill>
              </a:rPr>
              <a:t> </a:t>
            </a:r>
            <a:r>
              <a:rPr lang="en-US" sz="2400" b="1" dirty="0" err="1">
                <a:solidFill>
                  <a:srgbClr val="FF0000"/>
                </a:solidFill>
              </a:rPr>
              <a:t>nóng</a:t>
            </a:r>
            <a:r>
              <a:rPr lang="en-US" sz="2400" b="1" dirty="0">
                <a:solidFill>
                  <a:srgbClr val="FF0000"/>
                </a:solidFill>
              </a:rPr>
              <a:t> </a:t>
            </a:r>
            <a:r>
              <a:rPr lang="en-US" sz="2400" b="1" dirty="0" err="1">
                <a:solidFill>
                  <a:srgbClr val="FF0000"/>
                </a:solidFill>
              </a:rPr>
              <a:t>ẩm</a:t>
            </a:r>
            <a:r>
              <a:rPr lang="en-US" sz="2400" b="1" dirty="0">
                <a:solidFill>
                  <a:srgbClr val="FF0000"/>
                </a:solidFill>
              </a:rPr>
              <a:t>, </a:t>
            </a:r>
            <a:r>
              <a:rPr lang="en-US" sz="2400" b="1" dirty="0" err="1">
                <a:solidFill>
                  <a:srgbClr val="FF0000"/>
                </a:solidFill>
              </a:rPr>
              <a:t>người</a:t>
            </a:r>
            <a:r>
              <a:rPr lang="en-US" sz="2400" b="1" dirty="0">
                <a:solidFill>
                  <a:srgbClr val="FF0000"/>
                </a:solidFill>
              </a:rPr>
              <a:t> </a:t>
            </a:r>
            <a:r>
              <a:rPr lang="en-US" sz="2400" b="1" dirty="0" err="1">
                <a:solidFill>
                  <a:srgbClr val="FF0000"/>
                </a:solidFill>
              </a:rPr>
              <a:t>dân</a:t>
            </a:r>
            <a:r>
              <a:rPr lang="en-US" sz="2400" b="1" dirty="0">
                <a:solidFill>
                  <a:srgbClr val="FF0000"/>
                </a:solidFill>
              </a:rPr>
              <a:t> </a:t>
            </a:r>
            <a:r>
              <a:rPr lang="en-US" sz="2400" b="1" dirty="0" err="1">
                <a:solidFill>
                  <a:srgbClr val="FF0000"/>
                </a:solidFill>
              </a:rPr>
              <a:t>cần</a:t>
            </a:r>
            <a:r>
              <a:rPr lang="en-US" sz="2400" b="1" dirty="0">
                <a:solidFill>
                  <a:srgbClr val="FF0000"/>
                </a:solidFill>
              </a:rPr>
              <a:t> </a:t>
            </a:r>
            <a:r>
              <a:rPr lang="en-US" sz="2400" b="1" dirty="0" err="1">
                <a:solidFill>
                  <a:srgbClr val="FF0000"/>
                </a:solidFill>
              </a:rPr>
              <a:t>cù</a:t>
            </a:r>
            <a:r>
              <a:rPr lang="en-US" sz="2400" b="1" dirty="0">
                <a:solidFill>
                  <a:srgbClr val="FF0000"/>
                </a:solidFill>
              </a:rPr>
              <a:t> </a:t>
            </a:r>
            <a:r>
              <a:rPr lang="en-US" sz="2400" b="1" dirty="0" err="1">
                <a:solidFill>
                  <a:srgbClr val="FF0000"/>
                </a:solidFill>
              </a:rPr>
              <a:t>lao</a:t>
            </a:r>
            <a:r>
              <a:rPr lang="en-US" sz="2400" b="1" dirty="0">
                <a:solidFill>
                  <a:srgbClr val="FF0000"/>
                </a:solidFill>
              </a:rPr>
              <a:t> </a:t>
            </a:r>
            <a:r>
              <a:rPr lang="en-US" sz="2400" b="1" dirty="0" err="1">
                <a:solidFill>
                  <a:srgbClr val="FF0000"/>
                </a:solidFill>
              </a:rPr>
              <a:t>động</a:t>
            </a:r>
            <a:r>
              <a:rPr lang="en-US" sz="2400" b="1" dirty="0">
                <a:solidFill>
                  <a:srgbClr val="FF0000"/>
                </a:solidFill>
              </a:rPr>
              <a:t> </a:t>
            </a:r>
            <a:r>
              <a:rPr lang="en-US" sz="2400" b="1" dirty="0" err="1">
                <a:solidFill>
                  <a:srgbClr val="FF0000"/>
                </a:solidFill>
              </a:rPr>
              <a:t>nên</a:t>
            </a:r>
            <a:r>
              <a:rPr lang="en-US" sz="2400" b="1" dirty="0">
                <a:solidFill>
                  <a:srgbClr val="FF0000"/>
                </a:solidFill>
              </a:rPr>
              <a:t> </a:t>
            </a:r>
            <a:r>
              <a:rPr lang="en-US" sz="2400" b="1" dirty="0" err="1">
                <a:solidFill>
                  <a:srgbClr val="FF0000"/>
                </a:solidFill>
              </a:rPr>
              <a:t>đồng</a:t>
            </a:r>
            <a:r>
              <a:rPr lang="en-US" sz="2400" b="1" dirty="0">
                <a:solidFill>
                  <a:srgbClr val="FF0000"/>
                </a:solidFill>
              </a:rPr>
              <a:t> </a:t>
            </a:r>
            <a:r>
              <a:rPr lang="en-US" sz="2400" b="1" dirty="0" err="1">
                <a:solidFill>
                  <a:srgbClr val="FF0000"/>
                </a:solidFill>
              </a:rPr>
              <a:t>bằng</a:t>
            </a:r>
            <a:r>
              <a:rPr lang="en-US" sz="2400" b="1" dirty="0">
                <a:solidFill>
                  <a:srgbClr val="FF0000"/>
                </a:solidFill>
              </a:rPr>
              <a:t> Nam </a:t>
            </a:r>
            <a:r>
              <a:rPr lang="en-US" sz="2400" b="1" dirty="0" err="1">
                <a:solidFill>
                  <a:srgbClr val="FF0000"/>
                </a:solidFill>
              </a:rPr>
              <a:t>Bộ</a:t>
            </a:r>
            <a:r>
              <a:rPr lang="en-US" sz="2400" b="1" dirty="0">
                <a:solidFill>
                  <a:srgbClr val="FF0000"/>
                </a:solidFill>
              </a:rPr>
              <a:t> </a:t>
            </a:r>
            <a:r>
              <a:rPr lang="en-US" sz="2400" b="1" dirty="0" err="1">
                <a:solidFill>
                  <a:srgbClr val="FF0000"/>
                </a:solidFill>
              </a:rPr>
              <a:t>đã</a:t>
            </a:r>
            <a:r>
              <a:rPr lang="en-US" sz="2400" b="1" dirty="0">
                <a:solidFill>
                  <a:srgbClr val="FF0000"/>
                </a:solidFill>
              </a:rPr>
              <a:t> </a:t>
            </a:r>
            <a:r>
              <a:rPr lang="en-US" sz="2400" b="1" dirty="0" err="1">
                <a:solidFill>
                  <a:srgbClr val="FF0000"/>
                </a:solidFill>
              </a:rPr>
              <a:t>trở</a:t>
            </a:r>
            <a:r>
              <a:rPr lang="en-US" sz="2400" b="1" dirty="0">
                <a:solidFill>
                  <a:srgbClr val="FF0000"/>
                </a:solidFill>
              </a:rPr>
              <a:t> </a:t>
            </a:r>
            <a:r>
              <a:rPr lang="en-US" sz="2400" b="1" dirty="0" err="1">
                <a:solidFill>
                  <a:srgbClr val="FF0000"/>
                </a:solidFill>
              </a:rPr>
              <a:t>thành</a:t>
            </a:r>
            <a:r>
              <a:rPr lang="en-US" sz="2400" b="1" dirty="0">
                <a:solidFill>
                  <a:srgbClr val="FF0000"/>
                </a:solidFill>
              </a:rPr>
              <a:t> </a:t>
            </a:r>
            <a:r>
              <a:rPr lang="en-US" sz="2400" b="1" dirty="0" err="1">
                <a:solidFill>
                  <a:srgbClr val="FF0000"/>
                </a:solidFill>
              </a:rPr>
              <a:t>vựa</a:t>
            </a:r>
            <a:r>
              <a:rPr lang="en-US" sz="2400" b="1" dirty="0">
                <a:solidFill>
                  <a:srgbClr val="FF0000"/>
                </a:solidFill>
              </a:rPr>
              <a:t> </a:t>
            </a:r>
            <a:r>
              <a:rPr lang="en-US" sz="2400" b="1" dirty="0" err="1">
                <a:solidFill>
                  <a:srgbClr val="FF0000"/>
                </a:solidFill>
              </a:rPr>
              <a:t>lúa</a:t>
            </a:r>
            <a:r>
              <a:rPr lang="en-US" sz="2400" b="1" dirty="0">
                <a:solidFill>
                  <a:srgbClr val="FF0000"/>
                </a:solidFill>
              </a:rPr>
              <a:t>, </a:t>
            </a:r>
            <a:r>
              <a:rPr lang="en-US" sz="2400" b="1" dirty="0" err="1">
                <a:solidFill>
                  <a:srgbClr val="FF0000"/>
                </a:solidFill>
              </a:rPr>
              <a:t>vựa</a:t>
            </a:r>
            <a:r>
              <a:rPr lang="en-US" sz="2400" b="1" dirty="0">
                <a:solidFill>
                  <a:srgbClr val="FF0000"/>
                </a:solidFill>
              </a:rPr>
              <a:t> </a:t>
            </a:r>
            <a:r>
              <a:rPr lang="en-US" sz="2400" b="1" dirty="0" err="1">
                <a:solidFill>
                  <a:srgbClr val="FF0000"/>
                </a:solidFill>
              </a:rPr>
              <a:t>trái</a:t>
            </a:r>
            <a:r>
              <a:rPr lang="en-US" sz="2400" b="1" dirty="0">
                <a:solidFill>
                  <a:srgbClr val="FF0000"/>
                </a:solidFill>
              </a:rPr>
              <a:t> </a:t>
            </a:r>
            <a:r>
              <a:rPr lang="en-US" sz="2400" b="1" dirty="0" err="1">
                <a:solidFill>
                  <a:srgbClr val="FF0000"/>
                </a:solidFill>
              </a:rPr>
              <a:t>cây</a:t>
            </a:r>
            <a:r>
              <a:rPr lang="en-US" sz="2400" b="1" dirty="0">
                <a:solidFill>
                  <a:srgbClr val="FF0000"/>
                </a:solidFill>
              </a:rPr>
              <a:t> </a:t>
            </a:r>
            <a:r>
              <a:rPr lang="en-US" sz="2400" b="1" dirty="0" err="1">
                <a:solidFill>
                  <a:srgbClr val="FF0000"/>
                </a:solidFill>
              </a:rPr>
              <a:t>lớn</a:t>
            </a:r>
            <a:r>
              <a:rPr lang="en-US" sz="2400" b="1" dirty="0">
                <a:solidFill>
                  <a:srgbClr val="FF0000"/>
                </a:solidFill>
              </a:rPr>
              <a:t> </a:t>
            </a:r>
            <a:r>
              <a:rPr lang="en-US" sz="2400" b="1" dirty="0" err="1">
                <a:solidFill>
                  <a:srgbClr val="FF0000"/>
                </a:solidFill>
              </a:rPr>
              <a:t>nhất</a:t>
            </a:r>
            <a:r>
              <a:rPr lang="en-US" sz="2400" b="1" dirty="0">
                <a:solidFill>
                  <a:srgbClr val="FF0000"/>
                </a:solidFill>
              </a:rPr>
              <a:t> </a:t>
            </a:r>
            <a:r>
              <a:rPr lang="en-US" sz="2400" b="1" dirty="0" err="1">
                <a:solidFill>
                  <a:srgbClr val="FF0000"/>
                </a:solidFill>
              </a:rPr>
              <a:t>cả</a:t>
            </a:r>
            <a:r>
              <a:rPr lang="en-US" sz="2400" b="1" dirty="0">
                <a:solidFill>
                  <a:srgbClr val="FF0000"/>
                </a:solidFill>
              </a:rPr>
              <a:t> </a:t>
            </a:r>
            <a:r>
              <a:rPr lang="en-US" sz="2400" b="1" dirty="0" err="1">
                <a:solidFill>
                  <a:srgbClr val="FF0000"/>
                </a:solidFill>
              </a:rPr>
              <a:t>nước</a:t>
            </a:r>
            <a:r>
              <a:rPr lang="en-US" sz="2400" b="1" dirty="0">
                <a:solidFill>
                  <a:srgbClr val="FF0000"/>
                </a:solidFill>
              </a:rPr>
              <a:t>.</a:t>
            </a:r>
          </a:p>
        </p:txBody>
      </p:sp>
      <p:sp>
        <p:nvSpPr>
          <p:cNvPr id="2068" name="Text Box 20"/>
          <p:cNvSpPr txBox="1">
            <a:spLocks noChangeArrowheads="1"/>
          </p:cNvSpPr>
          <p:nvPr/>
        </p:nvSpPr>
        <p:spPr bwMode="auto">
          <a:xfrm>
            <a:off x="533400" y="3810000"/>
            <a:ext cx="8077200" cy="830263"/>
          </a:xfrm>
          <a:prstGeom prst="rect">
            <a:avLst/>
          </a:prstGeom>
          <a:noFill/>
          <a:ln w="9525">
            <a:noFill/>
            <a:miter lim="800000"/>
            <a:headEnd/>
            <a:tailEnd/>
          </a:ln>
        </p:spPr>
        <p:txBody>
          <a:bodyPr>
            <a:spAutoFit/>
          </a:bodyPr>
          <a:lstStyle/>
          <a:p>
            <a:pPr>
              <a:spcBef>
                <a:spcPct val="50000"/>
              </a:spcBef>
            </a:pPr>
            <a:r>
              <a:rPr lang="en-US" sz="2400" b="1">
                <a:solidFill>
                  <a:srgbClr val="0000FF"/>
                </a:solidFill>
              </a:rPr>
              <a:t>Câu 2: Lúa gạo và trái cây ở đồng bằng Nam Bộ được tiêu thụ ở đâu?</a:t>
            </a:r>
            <a:endParaRPr lang="en-US" sz="2400" b="1" u="sng">
              <a:solidFill>
                <a:srgbClr val="0000FF"/>
              </a:solidFill>
            </a:endParaRPr>
          </a:p>
        </p:txBody>
      </p:sp>
      <p:sp>
        <p:nvSpPr>
          <p:cNvPr id="2069" name="Text Box 21"/>
          <p:cNvSpPr txBox="1">
            <a:spLocks noChangeArrowheads="1"/>
          </p:cNvSpPr>
          <p:nvPr/>
        </p:nvSpPr>
        <p:spPr bwMode="auto">
          <a:xfrm>
            <a:off x="685800" y="4876800"/>
            <a:ext cx="8077200" cy="822325"/>
          </a:xfrm>
          <a:prstGeom prst="rect">
            <a:avLst/>
          </a:prstGeom>
          <a:noFill/>
          <a:ln w="9525">
            <a:noFill/>
            <a:miter lim="800000"/>
            <a:headEnd/>
            <a:tailEnd/>
          </a:ln>
        </p:spPr>
        <p:txBody>
          <a:bodyPr>
            <a:spAutoFit/>
          </a:bodyPr>
          <a:lstStyle/>
          <a:p>
            <a:pPr>
              <a:spcBef>
                <a:spcPct val="50000"/>
              </a:spcBef>
            </a:pPr>
            <a:r>
              <a:rPr lang="en-US" sz="2400" b="1">
                <a:solidFill>
                  <a:srgbClr val="FF0000"/>
                </a:solidFill>
              </a:rPr>
              <a:t>Trả lời: Lúa gạo và trái cây ở đồng bằng Nam Bộ cung cấp nhiều nơi trong nước và xuất khẩu.  </a:t>
            </a: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box(in)">
                                      <p:cBhvr>
                                        <p:cTn id="7" dur="500"/>
                                        <p:tgtEl>
                                          <p:spTgt spid="205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60"/>
                                        </p:tgtEl>
                                        <p:attrNameLst>
                                          <p:attrName>style.visibility</p:attrName>
                                        </p:attrNameLst>
                                      </p:cBhvr>
                                      <p:to>
                                        <p:strVal val="visible"/>
                                      </p:to>
                                    </p:set>
                                    <p:animEffect transition="in" filter="blinds(horizontal)">
                                      <p:cBhvr>
                                        <p:cTn id="12" dur="500"/>
                                        <p:tgtEl>
                                          <p:spTgt spid="206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68"/>
                                        </p:tgtEl>
                                        <p:attrNameLst>
                                          <p:attrName>style.visibility</p:attrName>
                                        </p:attrNameLst>
                                      </p:cBhvr>
                                      <p:to>
                                        <p:strVal val="visible"/>
                                      </p:to>
                                    </p:set>
                                    <p:animEffect transition="in" filter="box(in)">
                                      <p:cBhvr>
                                        <p:cTn id="17" dur="500"/>
                                        <p:tgtEl>
                                          <p:spTgt spid="206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69"/>
                                        </p:tgtEl>
                                        <p:attrNameLst>
                                          <p:attrName>style.visibility</p:attrName>
                                        </p:attrNameLst>
                                      </p:cBhvr>
                                      <p:to>
                                        <p:strVal val="visible"/>
                                      </p:to>
                                    </p:set>
                                    <p:animEffect transition="in" filter="blinds(horizontal)">
                                      <p:cBhvr>
                                        <p:cTn id="22" dur="500"/>
                                        <p:tgtEl>
                                          <p:spTgt spid="2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p:bldP spid="2060" grpId="0"/>
      <p:bldP spid="2068" grpId="0"/>
      <p:bldP spid="206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2" name="Picture 4" descr="scan 2"/>
          <p:cNvPicPr>
            <a:picLocks noChangeAspect="1" noChangeArrowheads="1"/>
          </p:cNvPicPr>
          <p:nvPr/>
        </p:nvPicPr>
        <p:blipFill>
          <a:blip r:embed="rId2"/>
          <a:srcRect/>
          <a:stretch>
            <a:fillRect/>
          </a:stretch>
        </p:blipFill>
        <p:spPr bwMode="auto">
          <a:xfrm>
            <a:off x="2133600" y="381000"/>
            <a:ext cx="5181600" cy="2209800"/>
          </a:xfrm>
          <a:prstGeom prst="rect">
            <a:avLst/>
          </a:prstGeom>
          <a:noFill/>
          <a:ln w="28575">
            <a:solidFill>
              <a:srgbClr val="0000FF"/>
            </a:solidFill>
            <a:prstDash val="sysDot"/>
            <a:miter lim="800000"/>
            <a:headEnd/>
            <a:tailEnd/>
          </a:ln>
        </p:spPr>
      </p:pic>
      <p:pic>
        <p:nvPicPr>
          <p:cNvPr id="181253" name="Picture 5" descr="scan 3"/>
          <p:cNvPicPr>
            <a:picLocks noChangeAspect="1" noChangeArrowheads="1"/>
          </p:cNvPicPr>
          <p:nvPr/>
        </p:nvPicPr>
        <p:blipFill>
          <a:blip r:embed="rId3"/>
          <a:srcRect/>
          <a:stretch>
            <a:fillRect/>
          </a:stretch>
        </p:blipFill>
        <p:spPr bwMode="auto">
          <a:xfrm>
            <a:off x="104775" y="2667000"/>
            <a:ext cx="4343400" cy="1981200"/>
          </a:xfrm>
          <a:prstGeom prst="rect">
            <a:avLst/>
          </a:prstGeom>
          <a:noFill/>
          <a:ln w="28575" cap="rnd">
            <a:solidFill>
              <a:srgbClr val="0000FF"/>
            </a:solidFill>
            <a:prstDash val="sysDot"/>
            <a:miter lim="800000"/>
            <a:headEnd/>
            <a:tailEnd/>
          </a:ln>
        </p:spPr>
      </p:pic>
      <p:pic>
        <p:nvPicPr>
          <p:cNvPr id="181254" name="Picture 6" descr="scan 4"/>
          <p:cNvPicPr>
            <a:picLocks noChangeAspect="1" noChangeArrowheads="1"/>
          </p:cNvPicPr>
          <p:nvPr/>
        </p:nvPicPr>
        <p:blipFill>
          <a:blip r:embed="rId4"/>
          <a:srcRect/>
          <a:stretch>
            <a:fillRect/>
          </a:stretch>
        </p:blipFill>
        <p:spPr bwMode="auto">
          <a:xfrm>
            <a:off x="4600575" y="2667000"/>
            <a:ext cx="4419600" cy="1981200"/>
          </a:xfrm>
          <a:prstGeom prst="rect">
            <a:avLst/>
          </a:prstGeom>
          <a:noFill/>
          <a:ln w="28575" cap="rnd">
            <a:solidFill>
              <a:srgbClr val="0000FF"/>
            </a:solidFill>
            <a:prstDash val="sysDot"/>
            <a:miter lim="800000"/>
            <a:headEnd/>
            <a:tailEnd/>
          </a:ln>
        </p:spPr>
      </p:pic>
      <p:pic>
        <p:nvPicPr>
          <p:cNvPr id="181255" name="Picture 7" descr="scan 6"/>
          <p:cNvPicPr>
            <a:picLocks noChangeAspect="1" noChangeArrowheads="1"/>
          </p:cNvPicPr>
          <p:nvPr/>
        </p:nvPicPr>
        <p:blipFill>
          <a:blip r:embed="rId5"/>
          <a:srcRect/>
          <a:stretch>
            <a:fillRect/>
          </a:stretch>
        </p:blipFill>
        <p:spPr bwMode="auto">
          <a:xfrm>
            <a:off x="4600575" y="4724400"/>
            <a:ext cx="4419600" cy="2133600"/>
          </a:xfrm>
          <a:prstGeom prst="rect">
            <a:avLst/>
          </a:prstGeom>
          <a:noFill/>
          <a:ln w="28575" cap="rnd">
            <a:solidFill>
              <a:srgbClr val="0000FF"/>
            </a:solidFill>
            <a:prstDash val="sysDot"/>
            <a:miter lim="800000"/>
            <a:headEnd/>
            <a:tailEnd/>
          </a:ln>
        </p:spPr>
      </p:pic>
      <p:pic>
        <p:nvPicPr>
          <p:cNvPr id="181256" name="Picture 8" descr="scan 5"/>
          <p:cNvPicPr>
            <a:picLocks noChangeAspect="1" noChangeArrowheads="1"/>
          </p:cNvPicPr>
          <p:nvPr/>
        </p:nvPicPr>
        <p:blipFill>
          <a:blip r:embed="rId6"/>
          <a:srcRect/>
          <a:stretch>
            <a:fillRect/>
          </a:stretch>
        </p:blipFill>
        <p:spPr bwMode="auto">
          <a:xfrm>
            <a:off x="28575" y="4724400"/>
            <a:ext cx="4419600" cy="2133600"/>
          </a:xfrm>
          <a:prstGeom prst="rect">
            <a:avLst/>
          </a:prstGeom>
          <a:noFill/>
          <a:ln w="28575" cap="rnd">
            <a:solidFill>
              <a:srgbClr val="0000FF"/>
            </a:solidFill>
            <a:prstDash val="sysDot"/>
            <a:miter lim="800000"/>
            <a:headEnd/>
            <a:tailEnd/>
          </a:ln>
        </p:spPr>
      </p:pic>
      <p:sp>
        <p:nvSpPr>
          <p:cNvPr id="181257" name="Text Box 9"/>
          <p:cNvSpPr txBox="1">
            <a:spLocks noChangeArrowheads="1"/>
          </p:cNvSpPr>
          <p:nvPr/>
        </p:nvSpPr>
        <p:spPr bwMode="auto">
          <a:xfrm>
            <a:off x="2209800" y="2133600"/>
            <a:ext cx="1752600" cy="457200"/>
          </a:xfrm>
          <a:prstGeom prst="rect">
            <a:avLst/>
          </a:prstGeom>
          <a:solidFill>
            <a:schemeClr val="bg2"/>
          </a:solidFill>
          <a:ln w="9525">
            <a:noFill/>
            <a:miter lim="800000"/>
            <a:headEnd/>
            <a:tailEnd/>
          </a:ln>
        </p:spPr>
        <p:txBody>
          <a:bodyPr>
            <a:spAutoFit/>
          </a:bodyPr>
          <a:lstStyle/>
          <a:p>
            <a:pPr>
              <a:spcBef>
                <a:spcPct val="50000"/>
              </a:spcBef>
            </a:pPr>
            <a:r>
              <a:rPr lang="en-US" sz="2400" b="1">
                <a:solidFill>
                  <a:srgbClr val="0000CC"/>
                </a:solidFill>
              </a:rPr>
              <a:t>a) Gặt lúa</a:t>
            </a:r>
          </a:p>
        </p:txBody>
      </p:sp>
      <p:sp>
        <p:nvSpPr>
          <p:cNvPr id="181258" name="Text Box 10"/>
          <p:cNvSpPr txBox="1">
            <a:spLocks noChangeArrowheads="1"/>
          </p:cNvSpPr>
          <p:nvPr/>
        </p:nvSpPr>
        <p:spPr bwMode="auto">
          <a:xfrm>
            <a:off x="152400" y="4191000"/>
            <a:ext cx="1752600" cy="457200"/>
          </a:xfrm>
          <a:prstGeom prst="rect">
            <a:avLst/>
          </a:prstGeom>
          <a:solidFill>
            <a:schemeClr val="bg2"/>
          </a:solidFill>
          <a:ln w="9525">
            <a:noFill/>
            <a:miter lim="800000"/>
            <a:headEnd/>
            <a:tailEnd/>
          </a:ln>
        </p:spPr>
        <p:txBody>
          <a:bodyPr>
            <a:spAutoFit/>
          </a:bodyPr>
          <a:lstStyle/>
          <a:p>
            <a:pPr>
              <a:spcBef>
                <a:spcPct val="50000"/>
              </a:spcBef>
            </a:pPr>
            <a:r>
              <a:rPr lang="en-US" sz="2400" b="1">
                <a:solidFill>
                  <a:srgbClr val="0000CC"/>
                </a:solidFill>
              </a:rPr>
              <a:t>b) Tuốt lúa</a:t>
            </a:r>
          </a:p>
        </p:txBody>
      </p:sp>
      <p:sp>
        <p:nvSpPr>
          <p:cNvPr id="181259" name="Text Box 11"/>
          <p:cNvSpPr txBox="1">
            <a:spLocks noChangeArrowheads="1"/>
          </p:cNvSpPr>
          <p:nvPr/>
        </p:nvSpPr>
        <p:spPr bwMode="auto">
          <a:xfrm>
            <a:off x="4572000" y="4191000"/>
            <a:ext cx="2209800" cy="457200"/>
          </a:xfrm>
          <a:prstGeom prst="rect">
            <a:avLst/>
          </a:prstGeom>
          <a:solidFill>
            <a:schemeClr val="bg2"/>
          </a:solidFill>
          <a:ln w="9525">
            <a:noFill/>
            <a:miter lim="800000"/>
            <a:headEnd/>
            <a:tailEnd/>
          </a:ln>
        </p:spPr>
        <p:txBody>
          <a:bodyPr>
            <a:spAutoFit/>
          </a:bodyPr>
          <a:lstStyle/>
          <a:p>
            <a:pPr>
              <a:spcBef>
                <a:spcPct val="50000"/>
              </a:spcBef>
            </a:pPr>
            <a:r>
              <a:rPr lang="en-US" sz="2400" b="1">
                <a:solidFill>
                  <a:srgbClr val="0000CC"/>
                </a:solidFill>
              </a:rPr>
              <a:t>c) Phơi thóc</a:t>
            </a:r>
          </a:p>
        </p:txBody>
      </p:sp>
      <p:sp>
        <p:nvSpPr>
          <p:cNvPr id="181260" name="Text Box 12"/>
          <p:cNvSpPr txBox="1">
            <a:spLocks noChangeArrowheads="1"/>
          </p:cNvSpPr>
          <p:nvPr/>
        </p:nvSpPr>
        <p:spPr bwMode="auto">
          <a:xfrm>
            <a:off x="76200" y="6400800"/>
            <a:ext cx="4419600" cy="457200"/>
          </a:xfrm>
          <a:prstGeom prst="rect">
            <a:avLst/>
          </a:prstGeom>
          <a:solidFill>
            <a:schemeClr val="bg2"/>
          </a:solidFill>
          <a:ln w="9525">
            <a:noFill/>
            <a:miter lim="800000"/>
            <a:headEnd/>
            <a:tailEnd/>
          </a:ln>
        </p:spPr>
        <p:txBody>
          <a:bodyPr>
            <a:spAutoFit/>
          </a:bodyPr>
          <a:lstStyle/>
          <a:p>
            <a:pPr>
              <a:spcBef>
                <a:spcPct val="50000"/>
              </a:spcBef>
            </a:pPr>
            <a:r>
              <a:rPr lang="en-US" sz="2400" b="1">
                <a:solidFill>
                  <a:srgbClr val="FF0000"/>
                </a:solidFill>
              </a:rPr>
              <a:t>d) Xay xát gạo và đóng bao</a:t>
            </a:r>
          </a:p>
        </p:txBody>
      </p:sp>
      <p:sp>
        <p:nvSpPr>
          <p:cNvPr id="181261" name="Text Box 13"/>
          <p:cNvSpPr txBox="1">
            <a:spLocks noChangeArrowheads="1"/>
          </p:cNvSpPr>
          <p:nvPr/>
        </p:nvSpPr>
        <p:spPr bwMode="auto">
          <a:xfrm>
            <a:off x="4648200" y="6400800"/>
            <a:ext cx="4419600" cy="427038"/>
          </a:xfrm>
          <a:prstGeom prst="rect">
            <a:avLst/>
          </a:prstGeom>
          <a:solidFill>
            <a:schemeClr val="bg2"/>
          </a:solidFill>
          <a:ln w="9525">
            <a:noFill/>
            <a:miter lim="800000"/>
            <a:headEnd/>
            <a:tailEnd/>
          </a:ln>
        </p:spPr>
        <p:txBody>
          <a:bodyPr>
            <a:spAutoFit/>
          </a:bodyPr>
          <a:lstStyle/>
          <a:p>
            <a:pPr>
              <a:spcBef>
                <a:spcPct val="50000"/>
              </a:spcBef>
            </a:pPr>
            <a:r>
              <a:rPr lang="en-US" sz="2200" b="1">
                <a:solidFill>
                  <a:srgbClr val="FF0000"/>
                </a:solidFill>
              </a:rPr>
              <a:t>e) Xếp gạo lên tàu để xuất khẩu</a:t>
            </a:r>
          </a:p>
        </p:txBody>
      </p:sp>
      <p:sp>
        <p:nvSpPr>
          <p:cNvPr id="181262" name="Text Box 14"/>
          <p:cNvSpPr txBox="1">
            <a:spLocks noChangeArrowheads="1"/>
          </p:cNvSpPr>
          <p:nvPr/>
        </p:nvSpPr>
        <p:spPr bwMode="auto">
          <a:xfrm>
            <a:off x="665163" y="90488"/>
            <a:ext cx="8097837" cy="519112"/>
          </a:xfrm>
          <a:prstGeom prst="rect">
            <a:avLst/>
          </a:prstGeom>
          <a:solidFill>
            <a:schemeClr val="bg2"/>
          </a:solidFill>
          <a:ln w="9525">
            <a:noFill/>
            <a:miter lim="800000"/>
            <a:headEnd/>
            <a:tailEnd/>
          </a:ln>
        </p:spPr>
        <p:txBody>
          <a:bodyPr wrap="none">
            <a:spAutoFit/>
          </a:bodyPr>
          <a:lstStyle/>
          <a:p>
            <a:r>
              <a:rPr lang="en-US" sz="2800" b="1">
                <a:solidFill>
                  <a:srgbClr val="FF0000"/>
                </a:solidFill>
              </a:rPr>
              <a:t>Quy trình thu hoạch và chế biến gạo xuất khẩu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81252"/>
                                        </p:tgtEl>
                                        <p:attrNameLst>
                                          <p:attrName>style.visibility</p:attrName>
                                        </p:attrNameLst>
                                      </p:cBhvr>
                                      <p:to>
                                        <p:strVal val="visible"/>
                                      </p:to>
                                    </p:set>
                                    <p:anim calcmode="lin" valueType="num">
                                      <p:cBhvr>
                                        <p:cTn id="7" dur="1000" fill="hold"/>
                                        <p:tgtEl>
                                          <p:spTgt spid="181252"/>
                                        </p:tgtEl>
                                        <p:attrNameLst>
                                          <p:attrName>ppt_w</p:attrName>
                                        </p:attrNameLst>
                                      </p:cBhvr>
                                      <p:tavLst>
                                        <p:tav tm="0">
                                          <p:val>
                                            <p:fltVal val="0"/>
                                          </p:val>
                                        </p:tav>
                                        <p:tav tm="100000">
                                          <p:val>
                                            <p:strVal val="#ppt_w"/>
                                          </p:val>
                                        </p:tav>
                                      </p:tavLst>
                                    </p:anim>
                                    <p:anim calcmode="lin" valueType="num">
                                      <p:cBhvr>
                                        <p:cTn id="8" dur="1000" fill="hold"/>
                                        <p:tgtEl>
                                          <p:spTgt spid="181252"/>
                                        </p:tgtEl>
                                        <p:attrNameLst>
                                          <p:attrName>ppt_h</p:attrName>
                                        </p:attrNameLst>
                                      </p:cBhvr>
                                      <p:tavLst>
                                        <p:tav tm="0">
                                          <p:val>
                                            <p:fltVal val="0"/>
                                          </p:val>
                                        </p:tav>
                                        <p:tav tm="100000">
                                          <p:val>
                                            <p:strVal val="#ppt_h"/>
                                          </p:val>
                                        </p:tav>
                                      </p:tavLst>
                                    </p:anim>
                                    <p:anim calcmode="lin" valueType="num">
                                      <p:cBhvr>
                                        <p:cTn id="9" dur="1000" fill="hold"/>
                                        <p:tgtEl>
                                          <p:spTgt spid="181252"/>
                                        </p:tgtEl>
                                        <p:attrNameLst>
                                          <p:attrName>style.rotation</p:attrName>
                                        </p:attrNameLst>
                                      </p:cBhvr>
                                      <p:tavLst>
                                        <p:tav tm="0">
                                          <p:val>
                                            <p:fltVal val="90"/>
                                          </p:val>
                                        </p:tav>
                                        <p:tav tm="100000">
                                          <p:val>
                                            <p:fltVal val="0"/>
                                          </p:val>
                                        </p:tav>
                                      </p:tavLst>
                                    </p:anim>
                                    <p:animEffect transition="in" filter="fade">
                                      <p:cBhvr>
                                        <p:cTn id="10" dur="1000"/>
                                        <p:tgtEl>
                                          <p:spTgt spid="181252"/>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181253"/>
                                        </p:tgtEl>
                                        <p:attrNameLst>
                                          <p:attrName>style.visibility</p:attrName>
                                        </p:attrNameLst>
                                      </p:cBhvr>
                                      <p:to>
                                        <p:strVal val="visible"/>
                                      </p:to>
                                    </p:set>
                                    <p:anim calcmode="lin" valueType="num">
                                      <p:cBhvr>
                                        <p:cTn id="13" dur="1000" fill="hold"/>
                                        <p:tgtEl>
                                          <p:spTgt spid="181253"/>
                                        </p:tgtEl>
                                        <p:attrNameLst>
                                          <p:attrName>ppt_w</p:attrName>
                                        </p:attrNameLst>
                                      </p:cBhvr>
                                      <p:tavLst>
                                        <p:tav tm="0">
                                          <p:val>
                                            <p:fltVal val="0"/>
                                          </p:val>
                                        </p:tav>
                                        <p:tav tm="100000">
                                          <p:val>
                                            <p:strVal val="#ppt_w"/>
                                          </p:val>
                                        </p:tav>
                                      </p:tavLst>
                                    </p:anim>
                                    <p:anim calcmode="lin" valueType="num">
                                      <p:cBhvr>
                                        <p:cTn id="14" dur="1000" fill="hold"/>
                                        <p:tgtEl>
                                          <p:spTgt spid="181253"/>
                                        </p:tgtEl>
                                        <p:attrNameLst>
                                          <p:attrName>ppt_h</p:attrName>
                                        </p:attrNameLst>
                                      </p:cBhvr>
                                      <p:tavLst>
                                        <p:tav tm="0">
                                          <p:val>
                                            <p:fltVal val="0"/>
                                          </p:val>
                                        </p:tav>
                                        <p:tav tm="100000">
                                          <p:val>
                                            <p:strVal val="#ppt_h"/>
                                          </p:val>
                                        </p:tav>
                                      </p:tavLst>
                                    </p:anim>
                                    <p:anim calcmode="lin" valueType="num">
                                      <p:cBhvr>
                                        <p:cTn id="15" dur="1000" fill="hold"/>
                                        <p:tgtEl>
                                          <p:spTgt spid="181253"/>
                                        </p:tgtEl>
                                        <p:attrNameLst>
                                          <p:attrName>style.rotation</p:attrName>
                                        </p:attrNameLst>
                                      </p:cBhvr>
                                      <p:tavLst>
                                        <p:tav tm="0">
                                          <p:val>
                                            <p:fltVal val="90"/>
                                          </p:val>
                                        </p:tav>
                                        <p:tav tm="100000">
                                          <p:val>
                                            <p:fltVal val="0"/>
                                          </p:val>
                                        </p:tav>
                                      </p:tavLst>
                                    </p:anim>
                                    <p:animEffect transition="in" filter="fade">
                                      <p:cBhvr>
                                        <p:cTn id="16" dur="1000"/>
                                        <p:tgtEl>
                                          <p:spTgt spid="181253"/>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181254"/>
                                        </p:tgtEl>
                                        <p:attrNameLst>
                                          <p:attrName>style.visibility</p:attrName>
                                        </p:attrNameLst>
                                      </p:cBhvr>
                                      <p:to>
                                        <p:strVal val="visible"/>
                                      </p:to>
                                    </p:set>
                                    <p:anim calcmode="lin" valueType="num">
                                      <p:cBhvr>
                                        <p:cTn id="19" dur="1000" fill="hold"/>
                                        <p:tgtEl>
                                          <p:spTgt spid="181254"/>
                                        </p:tgtEl>
                                        <p:attrNameLst>
                                          <p:attrName>ppt_w</p:attrName>
                                        </p:attrNameLst>
                                      </p:cBhvr>
                                      <p:tavLst>
                                        <p:tav tm="0">
                                          <p:val>
                                            <p:fltVal val="0"/>
                                          </p:val>
                                        </p:tav>
                                        <p:tav tm="100000">
                                          <p:val>
                                            <p:strVal val="#ppt_w"/>
                                          </p:val>
                                        </p:tav>
                                      </p:tavLst>
                                    </p:anim>
                                    <p:anim calcmode="lin" valueType="num">
                                      <p:cBhvr>
                                        <p:cTn id="20" dur="1000" fill="hold"/>
                                        <p:tgtEl>
                                          <p:spTgt spid="181254"/>
                                        </p:tgtEl>
                                        <p:attrNameLst>
                                          <p:attrName>ppt_h</p:attrName>
                                        </p:attrNameLst>
                                      </p:cBhvr>
                                      <p:tavLst>
                                        <p:tav tm="0">
                                          <p:val>
                                            <p:fltVal val="0"/>
                                          </p:val>
                                        </p:tav>
                                        <p:tav tm="100000">
                                          <p:val>
                                            <p:strVal val="#ppt_h"/>
                                          </p:val>
                                        </p:tav>
                                      </p:tavLst>
                                    </p:anim>
                                    <p:anim calcmode="lin" valueType="num">
                                      <p:cBhvr>
                                        <p:cTn id="21" dur="1000" fill="hold"/>
                                        <p:tgtEl>
                                          <p:spTgt spid="181254"/>
                                        </p:tgtEl>
                                        <p:attrNameLst>
                                          <p:attrName>style.rotation</p:attrName>
                                        </p:attrNameLst>
                                      </p:cBhvr>
                                      <p:tavLst>
                                        <p:tav tm="0">
                                          <p:val>
                                            <p:fltVal val="90"/>
                                          </p:val>
                                        </p:tav>
                                        <p:tav tm="100000">
                                          <p:val>
                                            <p:fltVal val="0"/>
                                          </p:val>
                                        </p:tav>
                                      </p:tavLst>
                                    </p:anim>
                                    <p:animEffect transition="in" filter="fade">
                                      <p:cBhvr>
                                        <p:cTn id="22" dur="1000"/>
                                        <p:tgtEl>
                                          <p:spTgt spid="181254"/>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181256"/>
                                        </p:tgtEl>
                                        <p:attrNameLst>
                                          <p:attrName>style.visibility</p:attrName>
                                        </p:attrNameLst>
                                      </p:cBhvr>
                                      <p:to>
                                        <p:strVal val="visible"/>
                                      </p:to>
                                    </p:set>
                                    <p:anim calcmode="lin" valueType="num">
                                      <p:cBhvr>
                                        <p:cTn id="25" dur="1000" fill="hold"/>
                                        <p:tgtEl>
                                          <p:spTgt spid="181256"/>
                                        </p:tgtEl>
                                        <p:attrNameLst>
                                          <p:attrName>ppt_w</p:attrName>
                                        </p:attrNameLst>
                                      </p:cBhvr>
                                      <p:tavLst>
                                        <p:tav tm="0">
                                          <p:val>
                                            <p:fltVal val="0"/>
                                          </p:val>
                                        </p:tav>
                                        <p:tav tm="100000">
                                          <p:val>
                                            <p:strVal val="#ppt_w"/>
                                          </p:val>
                                        </p:tav>
                                      </p:tavLst>
                                    </p:anim>
                                    <p:anim calcmode="lin" valueType="num">
                                      <p:cBhvr>
                                        <p:cTn id="26" dur="1000" fill="hold"/>
                                        <p:tgtEl>
                                          <p:spTgt spid="181256"/>
                                        </p:tgtEl>
                                        <p:attrNameLst>
                                          <p:attrName>ppt_h</p:attrName>
                                        </p:attrNameLst>
                                      </p:cBhvr>
                                      <p:tavLst>
                                        <p:tav tm="0">
                                          <p:val>
                                            <p:fltVal val="0"/>
                                          </p:val>
                                        </p:tav>
                                        <p:tav tm="100000">
                                          <p:val>
                                            <p:strVal val="#ppt_h"/>
                                          </p:val>
                                        </p:tav>
                                      </p:tavLst>
                                    </p:anim>
                                    <p:anim calcmode="lin" valueType="num">
                                      <p:cBhvr>
                                        <p:cTn id="27" dur="1000" fill="hold"/>
                                        <p:tgtEl>
                                          <p:spTgt spid="181256"/>
                                        </p:tgtEl>
                                        <p:attrNameLst>
                                          <p:attrName>style.rotation</p:attrName>
                                        </p:attrNameLst>
                                      </p:cBhvr>
                                      <p:tavLst>
                                        <p:tav tm="0">
                                          <p:val>
                                            <p:fltVal val="90"/>
                                          </p:val>
                                        </p:tav>
                                        <p:tav tm="100000">
                                          <p:val>
                                            <p:fltVal val="0"/>
                                          </p:val>
                                        </p:tav>
                                      </p:tavLst>
                                    </p:anim>
                                    <p:animEffect transition="in" filter="fade">
                                      <p:cBhvr>
                                        <p:cTn id="28" dur="1000"/>
                                        <p:tgtEl>
                                          <p:spTgt spid="181256"/>
                                        </p:tgtEl>
                                      </p:cBhvr>
                                    </p:animEffect>
                                  </p:childTnLst>
                                </p:cTn>
                              </p:par>
                              <p:par>
                                <p:cTn id="29" presetID="31" presetClass="entr" presetSubtype="0" fill="hold" nodeType="withEffect">
                                  <p:stCondLst>
                                    <p:cond delay="0"/>
                                  </p:stCondLst>
                                  <p:iterate type="lt">
                                    <p:tmPct val="5000"/>
                                  </p:iterate>
                                  <p:childTnLst>
                                    <p:set>
                                      <p:cBhvr>
                                        <p:cTn id="30" dur="1" fill="hold">
                                          <p:stCondLst>
                                            <p:cond delay="0"/>
                                          </p:stCondLst>
                                        </p:cTn>
                                        <p:tgtEl>
                                          <p:spTgt spid="181255"/>
                                        </p:tgtEl>
                                        <p:attrNameLst>
                                          <p:attrName>style.visibility</p:attrName>
                                        </p:attrNameLst>
                                      </p:cBhvr>
                                      <p:to>
                                        <p:strVal val="visible"/>
                                      </p:to>
                                    </p:set>
                                    <p:anim calcmode="lin" valueType="num">
                                      <p:cBhvr>
                                        <p:cTn id="31" dur="1000" fill="hold"/>
                                        <p:tgtEl>
                                          <p:spTgt spid="181255"/>
                                        </p:tgtEl>
                                        <p:attrNameLst>
                                          <p:attrName>ppt_w</p:attrName>
                                        </p:attrNameLst>
                                      </p:cBhvr>
                                      <p:tavLst>
                                        <p:tav tm="0">
                                          <p:val>
                                            <p:fltVal val="0"/>
                                          </p:val>
                                        </p:tav>
                                        <p:tav tm="100000">
                                          <p:val>
                                            <p:strVal val="#ppt_w"/>
                                          </p:val>
                                        </p:tav>
                                      </p:tavLst>
                                    </p:anim>
                                    <p:anim calcmode="lin" valueType="num">
                                      <p:cBhvr>
                                        <p:cTn id="32" dur="1000" fill="hold"/>
                                        <p:tgtEl>
                                          <p:spTgt spid="181255"/>
                                        </p:tgtEl>
                                        <p:attrNameLst>
                                          <p:attrName>ppt_h</p:attrName>
                                        </p:attrNameLst>
                                      </p:cBhvr>
                                      <p:tavLst>
                                        <p:tav tm="0">
                                          <p:val>
                                            <p:fltVal val="0"/>
                                          </p:val>
                                        </p:tav>
                                        <p:tav tm="100000">
                                          <p:val>
                                            <p:strVal val="#ppt_h"/>
                                          </p:val>
                                        </p:tav>
                                      </p:tavLst>
                                    </p:anim>
                                    <p:anim calcmode="lin" valueType="num">
                                      <p:cBhvr>
                                        <p:cTn id="33" dur="1000" fill="hold"/>
                                        <p:tgtEl>
                                          <p:spTgt spid="181255"/>
                                        </p:tgtEl>
                                        <p:attrNameLst>
                                          <p:attrName>style.rotation</p:attrName>
                                        </p:attrNameLst>
                                      </p:cBhvr>
                                      <p:tavLst>
                                        <p:tav tm="0">
                                          <p:val>
                                            <p:fltVal val="90"/>
                                          </p:val>
                                        </p:tav>
                                        <p:tav tm="100000">
                                          <p:val>
                                            <p:fltVal val="0"/>
                                          </p:val>
                                        </p:tav>
                                      </p:tavLst>
                                    </p:anim>
                                    <p:animEffect transition="in" filter="fade">
                                      <p:cBhvr>
                                        <p:cTn id="34" dur="1000"/>
                                        <p:tgtEl>
                                          <p:spTgt spid="181255"/>
                                        </p:tgtEl>
                                      </p:cBhvr>
                                    </p:animEffect>
                                  </p:childTnLst>
                                </p:cTn>
                              </p:par>
                            </p:childTnLst>
                          </p:cTn>
                        </p:par>
                      </p:childTnLst>
                    </p:cTn>
                  </p:par>
                  <p:par>
                    <p:cTn id="35" fill="hold">
                      <p:stCondLst>
                        <p:cond delay="indefinite"/>
                      </p:stCondLst>
                      <p:childTnLst>
                        <p:par>
                          <p:cTn id="36" fill="hold">
                            <p:stCondLst>
                              <p:cond delay="0"/>
                            </p:stCondLst>
                            <p:childTnLst>
                              <p:par>
                                <p:cTn id="37" presetID="51" presetClass="entr" presetSubtype="0" fill="hold" grpId="0" nodeType="clickEffect">
                                  <p:stCondLst>
                                    <p:cond delay="0"/>
                                  </p:stCondLst>
                                  <p:childTnLst>
                                    <p:set>
                                      <p:cBhvr>
                                        <p:cTn id="38" dur="1" fill="hold">
                                          <p:stCondLst>
                                            <p:cond delay="0"/>
                                          </p:stCondLst>
                                        </p:cTn>
                                        <p:tgtEl>
                                          <p:spTgt spid="181262"/>
                                        </p:tgtEl>
                                        <p:attrNameLst>
                                          <p:attrName>style.visibility</p:attrName>
                                        </p:attrNameLst>
                                      </p:cBhvr>
                                      <p:to>
                                        <p:strVal val="visible"/>
                                      </p:to>
                                    </p:set>
                                    <p:animEffect transition="in" filter="fade">
                                      <p:cBhvr>
                                        <p:cTn id="39" dur="770" decel="100000"/>
                                        <p:tgtEl>
                                          <p:spTgt spid="181262"/>
                                        </p:tgtEl>
                                      </p:cBhvr>
                                    </p:animEffect>
                                    <p:animScale>
                                      <p:cBhvr>
                                        <p:cTn id="40" dur="770" decel="100000"/>
                                        <p:tgtEl>
                                          <p:spTgt spid="181262"/>
                                        </p:tgtEl>
                                      </p:cBhvr>
                                      <p:from x="10000" y="10000"/>
                                      <p:to x="200000" y="450000"/>
                                    </p:animScale>
                                    <p:animScale>
                                      <p:cBhvr>
                                        <p:cTn id="41" dur="1230" accel="100000" fill="hold">
                                          <p:stCondLst>
                                            <p:cond delay="770"/>
                                          </p:stCondLst>
                                        </p:cTn>
                                        <p:tgtEl>
                                          <p:spTgt spid="181262"/>
                                        </p:tgtEl>
                                      </p:cBhvr>
                                      <p:from x="200000" y="450000"/>
                                      <p:to x="100000" y="100000"/>
                                    </p:animScale>
                                    <p:set>
                                      <p:cBhvr>
                                        <p:cTn id="42" dur="770" fill="hold"/>
                                        <p:tgtEl>
                                          <p:spTgt spid="181262"/>
                                        </p:tgtEl>
                                        <p:attrNameLst>
                                          <p:attrName>ppt_x</p:attrName>
                                        </p:attrNameLst>
                                      </p:cBhvr>
                                      <p:to>
                                        <p:strVal val="(0.5)"/>
                                      </p:to>
                                    </p:set>
                                    <p:anim from="(0.5)" to="(#ppt_x)" calcmode="lin" valueType="num">
                                      <p:cBhvr>
                                        <p:cTn id="43" dur="1230" accel="100000" fill="hold">
                                          <p:stCondLst>
                                            <p:cond delay="770"/>
                                          </p:stCondLst>
                                        </p:cTn>
                                        <p:tgtEl>
                                          <p:spTgt spid="181262"/>
                                        </p:tgtEl>
                                        <p:attrNameLst>
                                          <p:attrName>ppt_x</p:attrName>
                                        </p:attrNameLst>
                                      </p:cBhvr>
                                    </p:anim>
                                    <p:set>
                                      <p:cBhvr>
                                        <p:cTn id="44" dur="770" fill="hold"/>
                                        <p:tgtEl>
                                          <p:spTgt spid="181262"/>
                                        </p:tgtEl>
                                        <p:attrNameLst>
                                          <p:attrName>ppt_y</p:attrName>
                                        </p:attrNameLst>
                                      </p:cBhvr>
                                      <p:to>
                                        <p:strVal val="(#ppt_y+0.4)"/>
                                      </p:to>
                                    </p:set>
                                    <p:anim from="(#ppt_y+0.4)" to="(#ppt_y)" calcmode="lin" valueType="num">
                                      <p:cBhvr>
                                        <p:cTn id="45" dur="1230" accel="100000" fill="hold">
                                          <p:stCondLst>
                                            <p:cond delay="770"/>
                                          </p:stCondLst>
                                        </p:cTn>
                                        <p:tgtEl>
                                          <p:spTgt spid="18126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181252"/>
                    </p:tgtEl>
                  </p:cond>
                </p:stCondLst>
                <p:endSync evt="end" delay="0">
                  <p:rtn val="all"/>
                </p:endSync>
                <p:childTnLst>
                  <p:par>
                    <p:cTn id="47" fill="hold">
                      <p:stCondLst>
                        <p:cond delay="0"/>
                      </p:stCondLst>
                      <p:childTnLst>
                        <p:par>
                          <p:cTn id="48" fill="hold">
                            <p:stCondLst>
                              <p:cond delay="0"/>
                            </p:stCondLst>
                            <p:childTnLst>
                              <p:par>
                                <p:cTn id="49" presetID="29" presetClass="entr" presetSubtype="0" fill="hold" grpId="0" nodeType="clickEffect">
                                  <p:stCondLst>
                                    <p:cond delay="0"/>
                                  </p:stCondLst>
                                  <p:childTnLst>
                                    <p:set>
                                      <p:cBhvr>
                                        <p:cTn id="50" dur="1" fill="hold">
                                          <p:stCondLst>
                                            <p:cond delay="0"/>
                                          </p:stCondLst>
                                        </p:cTn>
                                        <p:tgtEl>
                                          <p:spTgt spid="181257"/>
                                        </p:tgtEl>
                                        <p:attrNameLst>
                                          <p:attrName>style.visibility</p:attrName>
                                        </p:attrNameLst>
                                      </p:cBhvr>
                                      <p:to>
                                        <p:strVal val="visible"/>
                                      </p:to>
                                    </p:set>
                                    <p:anim calcmode="lin" valueType="num">
                                      <p:cBhvr>
                                        <p:cTn id="51" dur="1000" fill="hold"/>
                                        <p:tgtEl>
                                          <p:spTgt spid="181257"/>
                                        </p:tgtEl>
                                        <p:attrNameLst>
                                          <p:attrName>ppt_x</p:attrName>
                                        </p:attrNameLst>
                                      </p:cBhvr>
                                      <p:tavLst>
                                        <p:tav tm="0">
                                          <p:val>
                                            <p:strVal val="#ppt_x-.2"/>
                                          </p:val>
                                        </p:tav>
                                        <p:tav tm="100000">
                                          <p:val>
                                            <p:strVal val="#ppt_x"/>
                                          </p:val>
                                        </p:tav>
                                      </p:tavLst>
                                    </p:anim>
                                    <p:anim calcmode="lin" valueType="num">
                                      <p:cBhvr>
                                        <p:cTn id="52" dur="1000" fill="hold"/>
                                        <p:tgtEl>
                                          <p:spTgt spid="181257"/>
                                        </p:tgtEl>
                                        <p:attrNameLst>
                                          <p:attrName>ppt_y</p:attrName>
                                        </p:attrNameLst>
                                      </p:cBhvr>
                                      <p:tavLst>
                                        <p:tav tm="0">
                                          <p:val>
                                            <p:strVal val="#ppt_y"/>
                                          </p:val>
                                        </p:tav>
                                        <p:tav tm="100000">
                                          <p:val>
                                            <p:strVal val="#ppt_y"/>
                                          </p:val>
                                        </p:tav>
                                      </p:tavLst>
                                    </p:anim>
                                    <p:animEffect transition="in" filter="wipe(right)" prLst="gradientSize: 0.1">
                                      <p:cBhvr>
                                        <p:cTn id="53" dur="1000"/>
                                        <p:tgtEl>
                                          <p:spTgt spid="181257"/>
                                        </p:tgtEl>
                                      </p:cBhvr>
                                    </p:animEffect>
                                  </p:childTnLst>
                                </p:cTn>
                              </p:par>
                            </p:childTnLst>
                          </p:cTn>
                        </p:par>
                      </p:childTnLst>
                    </p:cTn>
                  </p:par>
                </p:childTnLst>
              </p:cTn>
              <p:nextCondLst>
                <p:cond evt="onClick" delay="0">
                  <p:tgtEl>
                    <p:spTgt spid="181252"/>
                  </p:tgtEl>
                </p:cond>
              </p:nextCondLst>
            </p:seq>
            <p:seq concurrent="1" nextAc="seek">
              <p:cTn id="54" restart="whenNotActive" fill="hold" evtFilter="cancelBubble" nodeType="interactiveSeq">
                <p:stCondLst>
                  <p:cond evt="onClick" delay="0">
                    <p:tgtEl>
                      <p:spTgt spid="181253"/>
                    </p:tgtEl>
                  </p:cond>
                </p:stCondLst>
                <p:endSync evt="end" delay="0">
                  <p:rtn val="all"/>
                </p:endSync>
                <p:childTnLst>
                  <p:par>
                    <p:cTn id="55" fill="hold">
                      <p:stCondLst>
                        <p:cond delay="0"/>
                      </p:stCondLst>
                      <p:childTnLst>
                        <p:par>
                          <p:cTn id="56" fill="hold">
                            <p:stCondLst>
                              <p:cond delay="0"/>
                            </p:stCondLst>
                            <p:childTnLst>
                              <p:par>
                                <p:cTn id="57" presetID="29" presetClass="entr" presetSubtype="0" fill="hold" grpId="0" nodeType="clickEffect">
                                  <p:stCondLst>
                                    <p:cond delay="0"/>
                                  </p:stCondLst>
                                  <p:childTnLst>
                                    <p:set>
                                      <p:cBhvr>
                                        <p:cTn id="58" dur="1" fill="hold">
                                          <p:stCondLst>
                                            <p:cond delay="0"/>
                                          </p:stCondLst>
                                        </p:cTn>
                                        <p:tgtEl>
                                          <p:spTgt spid="181258"/>
                                        </p:tgtEl>
                                        <p:attrNameLst>
                                          <p:attrName>style.visibility</p:attrName>
                                        </p:attrNameLst>
                                      </p:cBhvr>
                                      <p:to>
                                        <p:strVal val="visible"/>
                                      </p:to>
                                    </p:set>
                                    <p:anim calcmode="lin" valueType="num">
                                      <p:cBhvr>
                                        <p:cTn id="59" dur="1000" fill="hold"/>
                                        <p:tgtEl>
                                          <p:spTgt spid="181258"/>
                                        </p:tgtEl>
                                        <p:attrNameLst>
                                          <p:attrName>ppt_x</p:attrName>
                                        </p:attrNameLst>
                                      </p:cBhvr>
                                      <p:tavLst>
                                        <p:tav tm="0">
                                          <p:val>
                                            <p:strVal val="#ppt_x-.2"/>
                                          </p:val>
                                        </p:tav>
                                        <p:tav tm="100000">
                                          <p:val>
                                            <p:strVal val="#ppt_x"/>
                                          </p:val>
                                        </p:tav>
                                      </p:tavLst>
                                    </p:anim>
                                    <p:anim calcmode="lin" valueType="num">
                                      <p:cBhvr>
                                        <p:cTn id="60" dur="1000" fill="hold"/>
                                        <p:tgtEl>
                                          <p:spTgt spid="181258"/>
                                        </p:tgtEl>
                                        <p:attrNameLst>
                                          <p:attrName>ppt_y</p:attrName>
                                        </p:attrNameLst>
                                      </p:cBhvr>
                                      <p:tavLst>
                                        <p:tav tm="0">
                                          <p:val>
                                            <p:strVal val="#ppt_y"/>
                                          </p:val>
                                        </p:tav>
                                        <p:tav tm="100000">
                                          <p:val>
                                            <p:strVal val="#ppt_y"/>
                                          </p:val>
                                        </p:tav>
                                      </p:tavLst>
                                    </p:anim>
                                    <p:animEffect transition="in" filter="wipe(right)" prLst="gradientSize: 0.1">
                                      <p:cBhvr>
                                        <p:cTn id="61" dur="1000"/>
                                        <p:tgtEl>
                                          <p:spTgt spid="181258"/>
                                        </p:tgtEl>
                                      </p:cBhvr>
                                    </p:animEffect>
                                  </p:childTnLst>
                                </p:cTn>
                              </p:par>
                            </p:childTnLst>
                          </p:cTn>
                        </p:par>
                      </p:childTnLst>
                    </p:cTn>
                  </p:par>
                </p:childTnLst>
              </p:cTn>
              <p:nextCondLst>
                <p:cond evt="onClick" delay="0">
                  <p:tgtEl>
                    <p:spTgt spid="181253"/>
                  </p:tgtEl>
                </p:cond>
              </p:nextCondLst>
            </p:seq>
            <p:seq concurrent="1" nextAc="seek">
              <p:cTn id="62" restart="whenNotActive" fill="hold" evtFilter="cancelBubble" nodeType="interactiveSeq">
                <p:stCondLst>
                  <p:cond evt="onClick" delay="0">
                    <p:tgtEl>
                      <p:spTgt spid="181254"/>
                    </p:tgtEl>
                  </p:cond>
                </p:stCondLst>
                <p:endSync evt="end" delay="0">
                  <p:rtn val="all"/>
                </p:endSync>
                <p:childTnLst>
                  <p:par>
                    <p:cTn id="63" fill="hold">
                      <p:stCondLst>
                        <p:cond delay="0"/>
                      </p:stCondLst>
                      <p:childTnLst>
                        <p:par>
                          <p:cTn id="64" fill="hold">
                            <p:stCondLst>
                              <p:cond delay="0"/>
                            </p:stCondLst>
                            <p:childTnLst>
                              <p:par>
                                <p:cTn id="65" presetID="29" presetClass="entr" presetSubtype="0" fill="hold" grpId="0" nodeType="clickEffect">
                                  <p:stCondLst>
                                    <p:cond delay="0"/>
                                  </p:stCondLst>
                                  <p:childTnLst>
                                    <p:set>
                                      <p:cBhvr>
                                        <p:cTn id="66" dur="1" fill="hold">
                                          <p:stCondLst>
                                            <p:cond delay="0"/>
                                          </p:stCondLst>
                                        </p:cTn>
                                        <p:tgtEl>
                                          <p:spTgt spid="181259"/>
                                        </p:tgtEl>
                                        <p:attrNameLst>
                                          <p:attrName>style.visibility</p:attrName>
                                        </p:attrNameLst>
                                      </p:cBhvr>
                                      <p:to>
                                        <p:strVal val="visible"/>
                                      </p:to>
                                    </p:set>
                                    <p:anim calcmode="lin" valueType="num">
                                      <p:cBhvr>
                                        <p:cTn id="67" dur="1000" fill="hold"/>
                                        <p:tgtEl>
                                          <p:spTgt spid="181259"/>
                                        </p:tgtEl>
                                        <p:attrNameLst>
                                          <p:attrName>ppt_x</p:attrName>
                                        </p:attrNameLst>
                                      </p:cBhvr>
                                      <p:tavLst>
                                        <p:tav tm="0">
                                          <p:val>
                                            <p:strVal val="#ppt_x-.2"/>
                                          </p:val>
                                        </p:tav>
                                        <p:tav tm="100000">
                                          <p:val>
                                            <p:strVal val="#ppt_x"/>
                                          </p:val>
                                        </p:tav>
                                      </p:tavLst>
                                    </p:anim>
                                    <p:anim calcmode="lin" valueType="num">
                                      <p:cBhvr>
                                        <p:cTn id="68" dur="1000" fill="hold"/>
                                        <p:tgtEl>
                                          <p:spTgt spid="181259"/>
                                        </p:tgtEl>
                                        <p:attrNameLst>
                                          <p:attrName>ppt_y</p:attrName>
                                        </p:attrNameLst>
                                      </p:cBhvr>
                                      <p:tavLst>
                                        <p:tav tm="0">
                                          <p:val>
                                            <p:strVal val="#ppt_y"/>
                                          </p:val>
                                        </p:tav>
                                        <p:tav tm="100000">
                                          <p:val>
                                            <p:strVal val="#ppt_y"/>
                                          </p:val>
                                        </p:tav>
                                      </p:tavLst>
                                    </p:anim>
                                    <p:animEffect transition="in" filter="wipe(right)" prLst="gradientSize: 0.1">
                                      <p:cBhvr>
                                        <p:cTn id="69" dur="1000"/>
                                        <p:tgtEl>
                                          <p:spTgt spid="181259"/>
                                        </p:tgtEl>
                                      </p:cBhvr>
                                    </p:animEffect>
                                  </p:childTnLst>
                                </p:cTn>
                              </p:par>
                            </p:childTnLst>
                          </p:cTn>
                        </p:par>
                      </p:childTnLst>
                    </p:cTn>
                  </p:par>
                </p:childTnLst>
              </p:cTn>
              <p:nextCondLst>
                <p:cond evt="onClick" delay="0">
                  <p:tgtEl>
                    <p:spTgt spid="181254"/>
                  </p:tgtEl>
                </p:cond>
              </p:nextCondLst>
            </p:seq>
            <p:seq concurrent="1" nextAc="seek">
              <p:cTn id="70" restart="whenNotActive" fill="hold" evtFilter="cancelBubble" nodeType="interactiveSeq">
                <p:stCondLst>
                  <p:cond evt="onClick" delay="0">
                    <p:tgtEl>
                      <p:spTgt spid="181256"/>
                    </p:tgtEl>
                  </p:cond>
                </p:stCondLst>
                <p:endSync evt="end" delay="0">
                  <p:rtn val="all"/>
                </p:endSync>
                <p:childTnLst>
                  <p:par>
                    <p:cTn id="71" fill="hold">
                      <p:stCondLst>
                        <p:cond delay="0"/>
                      </p:stCondLst>
                      <p:childTnLst>
                        <p:par>
                          <p:cTn id="72" fill="hold">
                            <p:stCondLst>
                              <p:cond delay="0"/>
                            </p:stCondLst>
                            <p:childTnLst>
                              <p:par>
                                <p:cTn id="73" presetID="29" presetClass="entr" presetSubtype="0" fill="hold" grpId="0" nodeType="clickEffect">
                                  <p:stCondLst>
                                    <p:cond delay="0"/>
                                  </p:stCondLst>
                                  <p:childTnLst>
                                    <p:set>
                                      <p:cBhvr>
                                        <p:cTn id="74" dur="1" fill="hold">
                                          <p:stCondLst>
                                            <p:cond delay="0"/>
                                          </p:stCondLst>
                                        </p:cTn>
                                        <p:tgtEl>
                                          <p:spTgt spid="181260"/>
                                        </p:tgtEl>
                                        <p:attrNameLst>
                                          <p:attrName>style.visibility</p:attrName>
                                        </p:attrNameLst>
                                      </p:cBhvr>
                                      <p:to>
                                        <p:strVal val="visible"/>
                                      </p:to>
                                    </p:set>
                                    <p:anim calcmode="lin" valueType="num">
                                      <p:cBhvr>
                                        <p:cTn id="75" dur="1000" fill="hold"/>
                                        <p:tgtEl>
                                          <p:spTgt spid="181260"/>
                                        </p:tgtEl>
                                        <p:attrNameLst>
                                          <p:attrName>ppt_x</p:attrName>
                                        </p:attrNameLst>
                                      </p:cBhvr>
                                      <p:tavLst>
                                        <p:tav tm="0">
                                          <p:val>
                                            <p:strVal val="#ppt_x-.2"/>
                                          </p:val>
                                        </p:tav>
                                        <p:tav tm="100000">
                                          <p:val>
                                            <p:strVal val="#ppt_x"/>
                                          </p:val>
                                        </p:tav>
                                      </p:tavLst>
                                    </p:anim>
                                    <p:anim calcmode="lin" valueType="num">
                                      <p:cBhvr>
                                        <p:cTn id="76" dur="1000" fill="hold"/>
                                        <p:tgtEl>
                                          <p:spTgt spid="181260"/>
                                        </p:tgtEl>
                                        <p:attrNameLst>
                                          <p:attrName>ppt_y</p:attrName>
                                        </p:attrNameLst>
                                      </p:cBhvr>
                                      <p:tavLst>
                                        <p:tav tm="0">
                                          <p:val>
                                            <p:strVal val="#ppt_y"/>
                                          </p:val>
                                        </p:tav>
                                        <p:tav tm="100000">
                                          <p:val>
                                            <p:strVal val="#ppt_y"/>
                                          </p:val>
                                        </p:tav>
                                      </p:tavLst>
                                    </p:anim>
                                    <p:animEffect transition="in" filter="wipe(right)" prLst="gradientSize: 0.1">
                                      <p:cBhvr>
                                        <p:cTn id="77" dur="1000"/>
                                        <p:tgtEl>
                                          <p:spTgt spid="181260"/>
                                        </p:tgtEl>
                                      </p:cBhvr>
                                    </p:animEffect>
                                  </p:childTnLst>
                                </p:cTn>
                              </p:par>
                            </p:childTnLst>
                          </p:cTn>
                        </p:par>
                      </p:childTnLst>
                    </p:cTn>
                  </p:par>
                </p:childTnLst>
              </p:cTn>
              <p:nextCondLst>
                <p:cond evt="onClick" delay="0">
                  <p:tgtEl>
                    <p:spTgt spid="181256"/>
                  </p:tgtEl>
                </p:cond>
              </p:nextCondLst>
            </p:seq>
            <p:seq concurrent="1" nextAc="seek">
              <p:cTn id="78" restart="whenNotActive" fill="hold" evtFilter="cancelBubble" nodeType="interactiveSeq">
                <p:stCondLst>
                  <p:cond evt="onClick" delay="0">
                    <p:tgtEl>
                      <p:spTgt spid="181255"/>
                    </p:tgtEl>
                  </p:cond>
                </p:stCondLst>
                <p:endSync evt="end" delay="0">
                  <p:rtn val="all"/>
                </p:endSync>
                <p:childTnLst>
                  <p:par>
                    <p:cTn id="79" fill="hold">
                      <p:stCondLst>
                        <p:cond delay="0"/>
                      </p:stCondLst>
                      <p:childTnLst>
                        <p:par>
                          <p:cTn id="80" fill="hold">
                            <p:stCondLst>
                              <p:cond delay="0"/>
                            </p:stCondLst>
                            <p:childTnLst>
                              <p:par>
                                <p:cTn id="81" presetID="29" presetClass="entr" presetSubtype="0" fill="hold" grpId="0" nodeType="clickEffect">
                                  <p:stCondLst>
                                    <p:cond delay="0"/>
                                  </p:stCondLst>
                                  <p:childTnLst>
                                    <p:set>
                                      <p:cBhvr>
                                        <p:cTn id="82" dur="1" fill="hold">
                                          <p:stCondLst>
                                            <p:cond delay="0"/>
                                          </p:stCondLst>
                                        </p:cTn>
                                        <p:tgtEl>
                                          <p:spTgt spid="181261"/>
                                        </p:tgtEl>
                                        <p:attrNameLst>
                                          <p:attrName>style.visibility</p:attrName>
                                        </p:attrNameLst>
                                      </p:cBhvr>
                                      <p:to>
                                        <p:strVal val="visible"/>
                                      </p:to>
                                    </p:set>
                                    <p:anim calcmode="lin" valueType="num">
                                      <p:cBhvr>
                                        <p:cTn id="83" dur="1000" fill="hold"/>
                                        <p:tgtEl>
                                          <p:spTgt spid="181261"/>
                                        </p:tgtEl>
                                        <p:attrNameLst>
                                          <p:attrName>ppt_x</p:attrName>
                                        </p:attrNameLst>
                                      </p:cBhvr>
                                      <p:tavLst>
                                        <p:tav tm="0">
                                          <p:val>
                                            <p:strVal val="#ppt_x-.2"/>
                                          </p:val>
                                        </p:tav>
                                        <p:tav tm="100000">
                                          <p:val>
                                            <p:strVal val="#ppt_x"/>
                                          </p:val>
                                        </p:tav>
                                      </p:tavLst>
                                    </p:anim>
                                    <p:anim calcmode="lin" valueType="num">
                                      <p:cBhvr>
                                        <p:cTn id="84" dur="1000" fill="hold"/>
                                        <p:tgtEl>
                                          <p:spTgt spid="181261"/>
                                        </p:tgtEl>
                                        <p:attrNameLst>
                                          <p:attrName>ppt_y</p:attrName>
                                        </p:attrNameLst>
                                      </p:cBhvr>
                                      <p:tavLst>
                                        <p:tav tm="0">
                                          <p:val>
                                            <p:strVal val="#ppt_y"/>
                                          </p:val>
                                        </p:tav>
                                        <p:tav tm="100000">
                                          <p:val>
                                            <p:strVal val="#ppt_y"/>
                                          </p:val>
                                        </p:tav>
                                      </p:tavLst>
                                    </p:anim>
                                    <p:animEffect transition="in" filter="wipe(right)" prLst="gradientSize: 0.1">
                                      <p:cBhvr>
                                        <p:cTn id="85" dur="1000"/>
                                        <p:tgtEl>
                                          <p:spTgt spid="181261"/>
                                        </p:tgtEl>
                                      </p:cBhvr>
                                    </p:animEffect>
                                  </p:childTnLst>
                                </p:cTn>
                              </p:par>
                            </p:childTnLst>
                          </p:cTn>
                        </p:par>
                      </p:childTnLst>
                    </p:cTn>
                  </p:par>
                </p:childTnLst>
              </p:cTn>
              <p:nextCondLst>
                <p:cond evt="onClick" delay="0">
                  <p:tgtEl>
                    <p:spTgt spid="181255"/>
                  </p:tgtEl>
                </p:cond>
              </p:nextCondLst>
            </p:seq>
          </p:childTnLst>
        </p:cTn>
      </p:par>
    </p:tnLst>
    <p:bldLst>
      <p:bldP spid="181257" grpId="0" animBg="1"/>
      <p:bldP spid="181258" grpId="0" animBg="1"/>
      <p:bldP spid="181259" grpId="0" animBg="1"/>
      <p:bldP spid="181260" grpId="0" animBg="1"/>
      <p:bldP spid="181261" grpId="0" animBg="1"/>
      <p:bldP spid="18126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04800" y="838200"/>
            <a:ext cx="8458200" cy="1190625"/>
          </a:xfrm>
          <a:prstGeom prst="rect">
            <a:avLst/>
          </a:prstGeom>
          <a:noFill/>
          <a:ln w="9525">
            <a:noFill/>
            <a:miter lim="800000"/>
            <a:headEnd/>
            <a:tailEnd/>
          </a:ln>
        </p:spPr>
        <p:txBody>
          <a:bodyPr>
            <a:spAutoFit/>
          </a:bodyPr>
          <a:lstStyle/>
          <a:p>
            <a:pPr algn="just">
              <a:spcBef>
                <a:spcPct val="50000"/>
              </a:spcBef>
            </a:pPr>
            <a:r>
              <a:rPr lang="en-US" sz="3600" b="1">
                <a:solidFill>
                  <a:srgbClr val="0000FF"/>
                </a:solidFill>
                <a:latin typeface="Times New Roman" pitchFamily="18" charset="0"/>
              </a:rPr>
              <a:t>* Hoàn chỉnh sơ đồ quy trình thu hoạch và chế biến gạo xuất khẩu:</a:t>
            </a:r>
          </a:p>
        </p:txBody>
      </p:sp>
      <p:sp>
        <p:nvSpPr>
          <p:cNvPr id="9219" name="Rectangle 3"/>
          <p:cNvSpPr>
            <a:spLocks noChangeArrowheads="1"/>
          </p:cNvSpPr>
          <p:nvPr/>
        </p:nvSpPr>
        <p:spPr bwMode="auto">
          <a:xfrm>
            <a:off x="228600" y="2514600"/>
            <a:ext cx="1295400" cy="1143000"/>
          </a:xfrm>
          <a:prstGeom prst="rect">
            <a:avLst/>
          </a:prstGeom>
          <a:solidFill>
            <a:schemeClr val="bg1"/>
          </a:solidFill>
          <a:ln w="9525">
            <a:solidFill>
              <a:srgbClr val="0000FF"/>
            </a:solidFill>
            <a:miter lim="800000"/>
            <a:headEnd/>
            <a:tailEnd/>
          </a:ln>
        </p:spPr>
        <p:txBody>
          <a:bodyPr wrap="none" anchor="ctr"/>
          <a:lstStyle/>
          <a:p>
            <a:endParaRPr lang="vi-VN"/>
          </a:p>
        </p:txBody>
      </p:sp>
      <p:sp>
        <p:nvSpPr>
          <p:cNvPr id="9220" name="Rectangle 4"/>
          <p:cNvSpPr>
            <a:spLocks noChangeArrowheads="1"/>
          </p:cNvSpPr>
          <p:nvPr/>
        </p:nvSpPr>
        <p:spPr bwMode="auto">
          <a:xfrm>
            <a:off x="2057400" y="2514600"/>
            <a:ext cx="1295400" cy="1143000"/>
          </a:xfrm>
          <a:prstGeom prst="rect">
            <a:avLst/>
          </a:prstGeom>
          <a:solidFill>
            <a:schemeClr val="bg1"/>
          </a:solidFill>
          <a:ln w="9525">
            <a:solidFill>
              <a:srgbClr val="0000FF"/>
            </a:solidFill>
            <a:miter lim="800000"/>
            <a:headEnd/>
            <a:tailEnd/>
          </a:ln>
        </p:spPr>
        <p:txBody>
          <a:bodyPr wrap="none" anchor="ctr"/>
          <a:lstStyle/>
          <a:p>
            <a:endParaRPr lang="vi-VN"/>
          </a:p>
        </p:txBody>
      </p:sp>
      <p:sp>
        <p:nvSpPr>
          <p:cNvPr id="9221" name="Rectangle 5"/>
          <p:cNvSpPr>
            <a:spLocks noChangeArrowheads="1"/>
          </p:cNvSpPr>
          <p:nvPr/>
        </p:nvSpPr>
        <p:spPr bwMode="auto">
          <a:xfrm>
            <a:off x="3962400" y="2514600"/>
            <a:ext cx="1295400" cy="1143000"/>
          </a:xfrm>
          <a:prstGeom prst="rect">
            <a:avLst/>
          </a:prstGeom>
          <a:solidFill>
            <a:schemeClr val="bg1"/>
          </a:solidFill>
          <a:ln w="9525">
            <a:solidFill>
              <a:srgbClr val="0000FF"/>
            </a:solidFill>
            <a:miter lim="800000"/>
            <a:headEnd/>
            <a:tailEnd/>
          </a:ln>
        </p:spPr>
        <p:txBody>
          <a:bodyPr wrap="none" anchor="ctr"/>
          <a:lstStyle/>
          <a:p>
            <a:endParaRPr lang="vi-VN"/>
          </a:p>
        </p:txBody>
      </p:sp>
      <p:sp>
        <p:nvSpPr>
          <p:cNvPr id="9222" name="Rectangle 6"/>
          <p:cNvSpPr>
            <a:spLocks noChangeArrowheads="1"/>
          </p:cNvSpPr>
          <p:nvPr/>
        </p:nvSpPr>
        <p:spPr bwMode="auto">
          <a:xfrm>
            <a:off x="5867400" y="2514600"/>
            <a:ext cx="1371600" cy="1219200"/>
          </a:xfrm>
          <a:prstGeom prst="rect">
            <a:avLst/>
          </a:prstGeom>
          <a:solidFill>
            <a:schemeClr val="bg1"/>
          </a:solidFill>
          <a:ln w="9525">
            <a:solidFill>
              <a:srgbClr val="0000FF"/>
            </a:solidFill>
            <a:miter lim="800000"/>
            <a:headEnd/>
            <a:tailEnd/>
          </a:ln>
        </p:spPr>
        <p:txBody>
          <a:bodyPr wrap="none" anchor="ctr"/>
          <a:lstStyle/>
          <a:p>
            <a:endParaRPr lang="vi-VN"/>
          </a:p>
        </p:txBody>
      </p:sp>
      <p:sp>
        <p:nvSpPr>
          <p:cNvPr id="9223" name="Rectangle 7"/>
          <p:cNvSpPr>
            <a:spLocks noChangeArrowheads="1"/>
          </p:cNvSpPr>
          <p:nvPr/>
        </p:nvSpPr>
        <p:spPr bwMode="auto">
          <a:xfrm>
            <a:off x="7729538" y="2514600"/>
            <a:ext cx="1371600" cy="1219200"/>
          </a:xfrm>
          <a:prstGeom prst="rect">
            <a:avLst/>
          </a:prstGeom>
          <a:solidFill>
            <a:schemeClr val="bg1"/>
          </a:solidFill>
          <a:ln w="9525">
            <a:solidFill>
              <a:srgbClr val="0000FF"/>
            </a:solidFill>
            <a:miter lim="800000"/>
            <a:headEnd/>
            <a:tailEnd/>
          </a:ln>
        </p:spPr>
        <p:txBody>
          <a:bodyPr wrap="none" anchor="ctr"/>
          <a:lstStyle/>
          <a:p>
            <a:endParaRPr lang="vi-VN"/>
          </a:p>
        </p:txBody>
      </p:sp>
      <p:pic>
        <p:nvPicPr>
          <p:cNvPr id="9224" name="Picture 8" descr="REDARR_1"/>
          <p:cNvPicPr>
            <a:picLocks noChangeAspect="1" noChangeArrowheads="1" noCrop="1"/>
          </p:cNvPicPr>
          <p:nvPr/>
        </p:nvPicPr>
        <p:blipFill>
          <a:blip r:embed="rId3"/>
          <a:srcRect/>
          <a:stretch>
            <a:fillRect/>
          </a:stretch>
        </p:blipFill>
        <p:spPr bwMode="auto">
          <a:xfrm>
            <a:off x="5267325" y="2997200"/>
            <a:ext cx="600075" cy="203200"/>
          </a:xfrm>
          <a:prstGeom prst="rect">
            <a:avLst/>
          </a:prstGeom>
          <a:noFill/>
          <a:ln w="9525">
            <a:noFill/>
            <a:miter lim="800000"/>
            <a:headEnd/>
            <a:tailEnd/>
          </a:ln>
        </p:spPr>
      </p:pic>
      <p:pic>
        <p:nvPicPr>
          <p:cNvPr id="9225" name="Picture 9" descr="REDARR_1"/>
          <p:cNvPicPr>
            <a:picLocks noChangeAspect="1" noChangeArrowheads="1" noCrop="1"/>
          </p:cNvPicPr>
          <p:nvPr/>
        </p:nvPicPr>
        <p:blipFill>
          <a:blip r:embed="rId3"/>
          <a:srcRect/>
          <a:stretch>
            <a:fillRect/>
          </a:stretch>
        </p:blipFill>
        <p:spPr bwMode="auto">
          <a:xfrm>
            <a:off x="3352800" y="2997200"/>
            <a:ext cx="600075" cy="203200"/>
          </a:xfrm>
          <a:prstGeom prst="rect">
            <a:avLst/>
          </a:prstGeom>
          <a:noFill/>
          <a:ln w="9525">
            <a:noFill/>
            <a:miter lim="800000"/>
            <a:headEnd/>
            <a:tailEnd/>
          </a:ln>
        </p:spPr>
      </p:pic>
      <p:pic>
        <p:nvPicPr>
          <p:cNvPr id="9226" name="Picture 10" descr="REDARR_1"/>
          <p:cNvPicPr>
            <a:picLocks noChangeAspect="1" noChangeArrowheads="1" noCrop="1"/>
          </p:cNvPicPr>
          <p:nvPr/>
        </p:nvPicPr>
        <p:blipFill>
          <a:blip r:embed="rId3"/>
          <a:srcRect/>
          <a:stretch>
            <a:fillRect/>
          </a:stretch>
        </p:blipFill>
        <p:spPr bwMode="auto">
          <a:xfrm>
            <a:off x="7172325" y="2997200"/>
            <a:ext cx="600075" cy="203200"/>
          </a:xfrm>
          <a:prstGeom prst="rect">
            <a:avLst/>
          </a:prstGeom>
          <a:noFill/>
          <a:ln w="9525">
            <a:noFill/>
            <a:miter lim="800000"/>
            <a:headEnd/>
            <a:tailEnd/>
          </a:ln>
        </p:spPr>
      </p:pic>
      <p:pic>
        <p:nvPicPr>
          <p:cNvPr id="9227" name="Picture 11" descr="REDARR_1"/>
          <p:cNvPicPr>
            <a:picLocks noChangeAspect="1" noChangeArrowheads="1" noCrop="1"/>
          </p:cNvPicPr>
          <p:nvPr/>
        </p:nvPicPr>
        <p:blipFill>
          <a:blip r:embed="rId3"/>
          <a:srcRect/>
          <a:stretch>
            <a:fillRect/>
          </a:stretch>
        </p:blipFill>
        <p:spPr bwMode="auto">
          <a:xfrm>
            <a:off x="1447800" y="2921000"/>
            <a:ext cx="600075" cy="203200"/>
          </a:xfrm>
          <a:prstGeom prst="rect">
            <a:avLst/>
          </a:prstGeom>
          <a:noFill/>
          <a:ln w="9525">
            <a:noFill/>
            <a:miter lim="800000"/>
            <a:headEnd/>
            <a:tailEnd/>
          </a:ln>
        </p:spPr>
      </p:pic>
      <p:sp>
        <p:nvSpPr>
          <p:cNvPr id="184332" name="Text Box 12"/>
          <p:cNvSpPr txBox="1">
            <a:spLocks noChangeArrowheads="1"/>
          </p:cNvSpPr>
          <p:nvPr/>
        </p:nvSpPr>
        <p:spPr bwMode="auto">
          <a:xfrm>
            <a:off x="1981200" y="2819400"/>
            <a:ext cx="152400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rPr>
              <a:t>Tuốt lúa</a:t>
            </a:r>
          </a:p>
        </p:txBody>
      </p:sp>
      <p:sp>
        <p:nvSpPr>
          <p:cNvPr id="184333" name="Text Box 13"/>
          <p:cNvSpPr txBox="1">
            <a:spLocks noChangeArrowheads="1"/>
          </p:cNvSpPr>
          <p:nvPr/>
        </p:nvSpPr>
        <p:spPr bwMode="auto">
          <a:xfrm>
            <a:off x="7772400" y="2590800"/>
            <a:ext cx="1600200" cy="1187450"/>
          </a:xfrm>
          <a:prstGeom prst="rect">
            <a:avLst/>
          </a:prstGeom>
          <a:noFill/>
          <a:ln w="9525">
            <a:noFill/>
            <a:miter lim="800000"/>
            <a:headEnd/>
            <a:tailEnd/>
          </a:ln>
        </p:spPr>
        <p:txBody>
          <a:bodyPr>
            <a:spAutoFit/>
          </a:bodyPr>
          <a:lstStyle/>
          <a:p>
            <a:pPr algn="ctr">
              <a:spcBef>
                <a:spcPct val="50000"/>
              </a:spcBef>
            </a:pPr>
            <a:r>
              <a:rPr lang="en-US" sz="2400" b="1">
                <a:solidFill>
                  <a:srgbClr val="FF0000"/>
                </a:solidFill>
              </a:rPr>
              <a:t>Lên tàu xuất khẩu</a:t>
            </a:r>
          </a:p>
        </p:txBody>
      </p:sp>
      <p:sp>
        <p:nvSpPr>
          <p:cNvPr id="184334" name="Text Box 14"/>
          <p:cNvSpPr txBox="1">
            <a:spLocks noChangeArrowheads="1"/>
          </p:cNvSpPr>
          <p:nvPr/>
        </p:nvSpPr>
        <p:spPr bwMode="auto">
          <a:xfrm>
            <a:off x="152400" y="2819400"/>
            <a:ext cx="1600200" cy="457200"/>
          </a:xfrm>
          <a:prstGeom prst="rect">
            <a:avLst/>
          </a:prstGeom>
          <a:noFill/>
          <a:ln w="9525">
            <a:noFill/>
            <a:miter lim="800000"/>
            <a:headEnd/>
            <a:tailEnd/>
          </a:ln>
        </p:spPr>
        <p:txBody>
          <a:bodyPr>
            <a:spAutoFit/>
          </a:bodyPr>
          <a:lstStyle/>
          <a:p>
            <a:pPr>
              <a:spcBef>
                <a:spcPct val="50000"/>
              </a:spcBef>
            </a:pPr>
            <a:r>
              <a:rPr lang="en-US" sz="2400" b="1" dirty="0" err="1">
                <a:solidFill>
                  <a:srgbClr val="FF0000"/>
                </a:solidFill>
              </a:rPr>
              <a:t>Gặt</a:t>
            </a:r>
            <a:r>
              <a:rPr lang="en-US" sz="2400" b="1" dirty="0">
                <a:solidFill>
                  <a:srgbClr val="FF0000"/>
                </a:solidFill>
              </a:rPr>
              <a:t>  </a:t>
            </a:r>
            <a:r>
              <a:rPr lang="en-US" sz="2400" b="1" dirty="0" err="1">
                <a:solidFill>
                  <a:srgbClr val="FF0000"/>
                </a:solidFill>
              </a:rPr>
              <a:t>lúa</a:t>
            </a:r>
            <a:endParaRPr lang="en-US" sz="2400" b="1" dirty="0">
              <a:solidFill>
                <a:srgbClr val="FF0000"/>
              </a:solidFill>
            </a:endParaRPr>
          </a:p>
        </p:txBody>
      </p:sp>
      <p:sp>
        <p:nvSpPr>
          <p:cNvPr id="184335" name="Text Box 15"/>
          <p:cNvSpPr txBox="1">
            <a:spLocks noChangeArrowheads="1"/>
          </p:cNvSpPr>
          <p:nvPr/>
        </p:nvSpPr>
        <p:spPr bwMode="auto">
          <a:xfrm>
            <a:off x="3886200" y="2895600"/>
            <a:ext cx="1600200" cy="457200"/>
          </a:xfrm>
          <a:prstGeom prst="rect">
            <a:avLst/>
          </a:prstGeom>
          <a:noFill/>
          <a:ln w="9525">
            <a:noFill/>
            <a:miter lim="800000"/>
            <a:headEnd/>
            <a:tailEnd/>
          </a:ln>
        </p:spPr>
        <p:txBody>
          <a:bodyPr>
            <a:spAutoFit/>
          </a:bodyPr>
          <a:lstStyle/>
          <a:p>
            <a:pPr>
              <a:spcBef>
                <a:spcPct val="50000"/>
              </a:spcBef>
            </a:pPr>
            <a:r>
              <a:rPr lang="en-US" sz="2400" b="1" dirty="0" err="1">
                <a:solidFill>
                  <a:srgbClr val="FF0000"/>
                </a:solidFill>
              </a:rPr>
              <a:t>Phơi</a:t>
            </a:r>
            <a:r>
              <a:rPr lang="en-US" b="1" dirty="0"/>
              <a:t> </a:t>
            </a:r>
            <a:r>
              <a:rPr lang="en-US" sz="2400" b="1" dirty="0">
                <a:solidFill>
                  <a:srgbClr val="FF0000"/>
                </a:solidFill>
              </a:rPr>
              <a:t> </a:t>
            </a:r>
            <a:r>
              <a:rPr lang="en-US" sz="2400" b="1" dirty="0" err="1">
                <a:solidFill>
                  <a:srgbClr val="FF0000"/>
                </a:solidFill>
              </a:rPr>
              <a:t>lúa</a:t>
            </a:r>
            <a:endParaRPr lang="en-US" sz="2400" b="1" dirty="0">
              <a:solidFill>
                <a:srgbClr val="FF0000"/>
              </a:solidFill>
            </a:endParaRPr>
          </a:p>
        </p:txBody>
      </p:sp>
      <p:sp>
        <p:nvSpPr>
          <p:cNvPr id="184336" name="Text Box 16"/>
          <p:cNvSpPr txBox="1">
            <a:spLocks noChangeArrowheads="1"/>
          </p:cNvSpPr>
          <p:nvPr/>
        </p:nvSpPr>
        <p:spPr bwMode="auto">
          <a:xfrm>
            <a:off x="5791200" y="2514600"/>
            <a:ext cx="1600200" cy="1187450"/>
          </a:xfrm>
          <a:prstGeom prst="rect">
            <a:avLst/>
          </a:prstGeom>
          <a:noFill/>
          <a:ln w="9525">
            <a:noFill/>
            <a:miter lim="800000"/>
            <a:headEnd/>
            <a:tailEnd/>
          </a:ln>
        </p:spPr>
        <p:txBody>
          <a:bodyPr>
            <a:spAutoFit/>
          </a:bodyPr>
          <a:lstStyle/>
          <a:p>
            <a:pPr algn="ctr">
              <a:spcBef>
                <a:spcPct val="50000"/>
              </a:spcBef>
            </a:pPr>
            <a:r>
              <a:rPr lang="en-US" sz="2400" b="1">
                <a:solidFill>
                  <a:srgbClr val="FF0000"/>
                </a:solidFill>
              </a:rPr>
              <a:t>Xay xát gạo và đóng bao</a:t>
            </a:r>
          </a:p>
        </p:txBody>
      </p:sp>
      <p:sp>
        <p:nvSpPr>
          <p:cNvPr id="9233" name="Text Box 17"/>
          <p:cNvSpPr txBox="1">
            <a:spLocks noChangeArrowheads="1"/>
          </p:cNvSpPr>
          <p:nvPr/>
        </p:nvSpPr>
        <p:spPr bwMode="auto">
          <a:xfrm>
            <a:off x="914400" y="4419600"/>
            <a:ext cx="7620000" cy="528638"/>
          </a:xfrm>
          <a:prstGeom prst="rect">
            <a:avLst/>
          </a:prstGeom>
          <a:solidFill>
            <a:srgbClr val="0000FF"/>
          </a:solidFill>
          <a:ln w="9525">
            <a:solidFill>
              <a:schemeClr val="bg1"/>
            </a:solidFill>
            <a:miter lim="800000"/>
            <a:headEnd/>
            <a:tailEnd/>
          </a:ln>
        </p:spPr>
        <p:txBody>
          <a:bodyPr>
            <a:spAutoFit/>
          </a:bodyPr>
          <a:lstStyle/>
          <a:p>
            <a:pPr algn="just">
              <a:spcBef>
                <a:spcPct val="50000"/>
              </a:spcBef>
            </a:pPr>
            <a:r>
              <a:rPr lang="en-US" sz="2800" b="1" i="1">
                <a:solidFill>
                  <a:schemeClr val="bg1"/>
                </a:solidFill>
                <a:latin typeface="Times New Roman" pitchFamily="18" charset="0"/>
              </a:rPr>
              <a:t>Quy trình thu hoạch và chế biến gạo xuất khẩu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34"/>
                                        </p:tgtEl>
                                        <p:attrNameLst>
                                          <p:attrName>style.visibility</p:attrName>
                                        </p:attrNameLst>
                                      </p:cBhvr>
                                      <p:to>
                                        <p:strVal val="visible"/>
                                      </p:to>
                                    </p:set>
                                    <p:animEffect transition="in" filter="blinds(horizontal)">
                                      <p:cBhvr>
                                        <p:cTn id="7" dur="500"/>
                                        <p:tgtEl>
                                          <p:spTgt spid="18433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4332"/>
                                        </p:tgtEl>
                                        <p:attrNameLst>
                                          <p:attrName>style.visibility</p:attrName>
                                        </p:attrNameLst>
                                      </p:cBhvr>
                                      <p:to>
                                        <p:strVal val="visible"/>
                                      </p:to>
                                    </p:set>
                                    <p:animEffect transition="in" filter="box(in)">
                                      <p:cBhvr>
                                        <p:cTn id="12" dur="500"/>
                                        <p:tgtEl>
                                          <p:spTgt spid="18433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4335"/>
                                        </p:tgtEl>
                                        <p:attrNameLst>
                                          <p:attrName>style.visibility</p:attrName>
                                        </p:attrNameLst>
                                      </p:cBhvr>
                                      <p:to>
                                        <p:strVal val="visible"/>
                                      </p:to>
                                    </p:set>
                                    <p:animEffect transition="in" filter="blinds(horizontal)">
                                      <p:cBhvr>
                                        <p:cTn id="17" dur="500"/>
                                        <p:tgtEl>
                                          <p:spTgt spid="18433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4336"/>
                                        </p:tgtEl>
                                        <p:attrNameLst>
                                          <p:attrName>style.visibility</p:attrName>
                                        </p:attrNameLst>
                                      </p:cBhvr>
                                      <p:to>
                                        <p:strVal val="visible"/>
                                      </p:to>
                                    </p:set>
                                    <p:animEffect transition="in" filter="blinds(horizontal)">
                                      <p:cBhvr>
                                        <p:cTn id="22" dur="500"/>
                                        <p:tgtEl>
                                          <p:spTgt spid="18433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4333"/>
                                        </p:tgtEl>
                                        <p:attrNameLst>
                                          <p:attrName>style.visibility</p:attrName>
                                        </p:attrNameLst>
                                      </p:cBhvr>
                                      <p:to>
                                        <p:strVal val="visible"/>
                                      </p:to>
                                    </p:set>
                                    <p:animEffect transition="in" filter="blinds(horizontal)">
                                      <p:cBhvr>
                                        <p:cTn id="27" dur="500"/>
                                        <p:tgtEl>
                                          <p:spTgt spid="184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2" grpId="0"/>
      <p:bldP spid="184333" grpId="0"/>
      <p:bldP spid="184334" grpId="0"/>
      <p:bldP spid="184335" grpId="0"/>
      <p:bldP spid="1843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1027" name="WindowsMediaPlayer1" r:id="rId2" imgW="7694640" imgH="5334120"/>
        </mc:Choice>
        <mc:Fallback>
          <p:control name="WindowsMediaPlayer1" r:id="rId2" imgW="7694640" imgH="5334120">
            <p:pic>
              <p:nvPicPr>
                <p:cNvPr id="2" name="WindowsMediaPlayer1"/>
                <p:cNvPicPr preferRelativeResize="0">
                  <a:picLocks noChangeArrowheads="1" noChangeShapeType="1"/>
                </p:cNvPicPr>
                <p:nvPr/>
              </p:nvPicPr>
              <p:blipFill>
                <a:blip r:embed="rId4"/>
                <a:srcRect/>
                <a:stretch>
                  <a:fillRect/>
                </a:stretch>
              </p:blipFill>
              <p:spPr bwMode="auto">
                <a:xfrm>
                  <a:off x="685800" y="685800"/>
                  <a:ext cx="7696200" cy="53340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7"/>
          <p:cNvSpPr txBox="1">
            <a:spLocks noChangeArrowheads="1"/>
          </p:cNvSpPr>
          <p:nvPr/>
        </p:nvSpPr>
        <p:spPr bwMode="auto">
          <a:xfrm>
            <a:off x="0" y="152400"/>
            <a:ext cx="7162800" cy="457200"/>
          </a:xfrm>
          <a:prstGeom prst="rect">
            <a:avLst/>
          </a:prstGeom>
          <a:noFill/>
          <a:ln w="9525">
            <a:noFill/>
            <a:miter lim="800000"/>
            <a:headEnd/>
            <a:tailEnd/>
          </a:ln>
          <a:effectLst/>
        </p:spPr>
        <p:txBody>
          <a:bodyPr>
            <a:spAutoFit/>
          </a:bodyPr>
          <a:lstStyle/>
          <a:p>
            <a:pPr>
              <a:spcBef>
                <a:spcPct val="50000"/>
              </a:spcBef>
            </a:pPr>
            <a:r>
              <a:rPr lang="en-US" sz="2400" b="1" dirty="0" err="1" smtClean="0">
                <a:latin typeface="Times New Roman" pitchFamily="18" charset="0"/>
              </a:rPr>
              <a:t>Hoạt</a:t>
            </a:r>
            <a:r>
              <a:rPr lang="en-US" sz="2400" b="1" dirty="0" smtClean="0">
                <a:latin typeface="Times New Roman" pitchFamily="18" charset="0"/>
              </a:rPr>
              <a:t> </a:t>
            </a:r>
            <a:r>
              <a:rPr lang="en-US" sz="2400" b="1" dirty="0" err="1" smtClean="0">
                <a:latin typeface="Times New Roman" pitchFamily="18" charset="0"/>
              </a:rPr>
              <a:t>động</a:t>
            </a:r>
            <a:r>
              <a:rPr lang="en-US" sz="2400" b="1" dirty="0" smtClean="0">
                <a:latin typeface="Times New Roman" pitchFamily="18" charset="0"/>
              </a:rPr>
              <a:t> 1.  </a:t>
            </a:r>
            <a:r>
              <a:rPr lang="en-US" sz="2400" b="1" dirty="0" err="1">
                <a:latin typeface="Times New Roman" pitchFamily="18" charset="0"/>
              </a:rPr>
              <a:t>Vựa</a:t>
            </a:r>
            <a:r>
              <a:rPr lang="en-US" sz="2400" b="1" dirty="0">
                <a:latin typeface="Times New Roman" pitchFamily="18" charset="0"/>
              </a:rPr>
              <a:t> </a:t>
            </a:r>
            <a:r>
              <a:rPr lang="en-US" sz="2400" b="1" dirty="0" err="1">
                <a:latin typeface="Times New Roman" pitchFamily="18" charset="0"/>
              </a:rPr>
              <a:t>lúa</a:t>
            </a:r>
            <a:r>
              <a:rPr lang="en-US" sz="2400" b="1" dirty="0">
                <a:latin typeface="Times New Roman" pitchFamily="18" charset="0"/>
              </a:rPr>
              <a:t>, </a:t>
            </a:r>
            <a:r>
              <a:rPr lang="en-US" sz="2400" b="1" dirty="0" err="1">
                <a:latin typeface="Times New Roman" pitchFamily="18" charset="0"/>
              </a:rPr>
              <a:t>vựa</a:t>
            </a:r>
            <a:r>
              <a:rPr lang="en-US" sz="2400" b="1" dirty="0">
                <a:latin typeface="Times New Roman" pitchFamily="18" charset="0"/>
              </a:rPr>
              <a:t> </a:t>
            </a:r>
            <a:r>
              <a:rPr lang="en-US" sz="2400" b="1" dirty="0" err="1">
                <a:latin typeface="Times New Roman" pitchFamily="18" charset="0"/>
              </a:rPr>
              <a:t>trái</a:t>
            </a:r>
            <a:r>
              <a:rPr lang="en-US" sz="2400" b="1" dirty="0">
                <a:latin typeface="Times New Roman" pitchFamily="18" charset="0"/>
              </a:rPr>
              <a:t> </a:t>
            </a:r>
            <a:r>
              <a:rPr lang="en-US" sz="2400" b="1" dirty="0" err="1">
                <a:latin typeface="Times New Roman" pitchFamily="18" charset="0"/>
              </a:rPr>
              <a:t>cây</a:t>
            </a:r>
            <a:r>
              <a:rPr lang="en-US" sz="2400" b="1" dirty="0">
                <a:latin typeface="Times New Roman" pitchFamily="18" charset="0"/>
              </a:rPr>
              <a:t> </a:t>
            </a:r>
            <a:r>
              <a:rPr lang="en-US" sz="2400" b="1" dirty="0" err="1">
                <a:latin typeface="Times New Roman" pitchFamily="18" charset="0"/>
              </a:rPr>
              <a:t>lớn</a:t>
            </a:r>
            <a:r>
              <a:rPr lang="en-US" sz="2400" b="1" dirty="0">
                <a:latin typeface="Times New Roman" pitchFamily="18" charset="0"/>
              </a:rPr>
              <a:t> </a:t>
            </a:r>
            <a:r>
              <a:rPr lang="en-US" sz="2400" b="1" dirty="0" err="1">
                <a:latin typeface="Times New Roman" pitchFamily="18" charset="0"/>
              </a:rPr>
              <a:t>nhất</a:t>
            </a:r>
            <a:r>
              <a:rPr lang="en-US" sz="2400" b="1" dirty="0">
                <a:latin typeface="Times New Roman" pitchFamily="18" charset="0"/>
              </a:rPr>
              <a:t> </a:t>
            </a:r>
            <a:r>
              <a:rPr lang="en-US" sz="2400" b="1" dirty="0" err="1">
                <a:latin typeface="Times New Roman" pitchFamily="18" charset="0"/>
              </a:rPr>
              <a:t>cả</a:t>
            </a:r>
            <a:r>
              <a:rPr lang="en-US" sz="2400" b="1" dirty="0">
                <a:latin typeface="Times New Roman" pitchFamily="18" charset="0"/>
              </a:rPr>
              <a:t> </a:t>
            </a:r>
            <a:r>
              <a:rPr lang="en-US" sz="2400" b="1" dirty="0" err="1">
                <a:latin typeface="Times New Roman" pitchFamily="18" charset="0"/>
              </a:rPr>
              <a:t>nước</a:t>
            </a:r>
            <a:r>
              <a:rPr lang="en-US" sz="2400" b="1" dirty="0">
                <a:latin typeface="Times New Roman" pitchFamily="18" charset="0"/>
              </a:rPr>
              <a:t>.</a:t>
            </a:r>
          </a:p>
        </p:txBody>
      </p:sp>
      <p:sp>
        <p:nvSpPr>
          <p:cNvPr id="71689" name="Rectangle 9"/>
          <p:cNvSpPr>
            <a:spLocks noChangeArrowheads="1"/>
          </p:cNvSpPr>
          <p:nvPr/>
        </p:nvSpPr>
        <p:spPr bwMode="auto">
          <a:xfrm>
            <a:off x="0" y="1371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defRPr/>
            </a:pPr>
            <a:r>
              <a:rPr lang="en-US" sz="2800" dirty="0">
                <a:solidFill>
                  <a:schemeClr val="hlink"/>
                </a:solidFill>
                <a:effectLst>
                  <a:outerShdw blurRad="38100" dist="38100" dir="2700000" algn="tl">
                    <a:srgbClr val="000000"/>
                  </a:outerShdw>
                </a:effectLst>
                <a:latin typeface="Times New Roman" pitchFamily="18" charset="0"/>
              </a:rPr>
              <a:t> </a:t>
            </a:r>
            <a:r>
              <a:rPr lang="en-US" sz="2800" dirty="0" err="1">
                <a:solidFill>
                  <a:schemeClr val="hlink"/>
                </a:solidFill>
                <a:effectLst>
                  <a:outerShdw blurRad="38100" dist="38100" dir="2700000" algn="tl">
                    <a:srgbClr val="000000"/>
                  </a:outerShdw>
                </a:effectLst>
                <a:latin typeface="Times New Roman" pitchFamily="18" charset="0"/>
              </a:rPr>
              <a:t>Quan</a:t>
            </a:r>
            <a:r>
              <a:rPr lang="en-US" sz="2800" dirty="0">
                <a:solidFill>
                  <a:schemeClr val="hlink"/>
                </a:solidFill>
                <a:effectLst>
                  <a:outerShdw blurRad="38100" dist="38100" dir="2700000" algn="tl">
                    <a:srgbClr val="000000"/>
                  </a:outerShdw>
                </a:effectLst>
                <a:latin typeface="Times New Roman" pitchFamily="18" charset="0"/>
              </a:rPr>
              <a:t> </a:t>
            </a:r>
            <a:r>
              <a:rPr lang="en-US" sz="2800" dirty="0" err="1">
                <a:solidFill>
                  <a:schemeClr val="hlink"/>
                </a:solidFill>
                <a:effectLst>
                  <a:outerShdw blurRad="38100" dist="38100" dir="2700000" algn="tl">
                    <a:srgbClr val="000000"/>
                  </a:outerShdw>
                </a:effectLst>
                <a:latin typeface="Times New Roman" pitchFamily="18" charset="0"/>
              </a:rPr>
              <a:t>sát</a:t>
            </a:r>
            <a:r>
              <a:rPr lang="en-US" sz="2800" dirty="0">
                <a:solidFill>
                  <a:schemeClr val="hlink"/>
                </a:solidFill>
                <a:effectLst>
                  <a:outerShdw blurRad="38100" dist="38100" dir="2700000" algn="tl">
                    <a:srgbClr val="000000"/>
                  </a:outerShdw>
                </a:effectLst>
                <a:latin typeface="Times New Roman" pitchFamily="18" charset="0"/>
              </a:rPr>
              <a:t> </a:t>
            </a:r>
            <a:r>
              <a:rPr lang="en-US" sz="2800" dirty="0" err="1">
                <a:solidFill>
                  <a:schemeClr val="hlink"/>
                </a:solidFill>
                <a:effectLst>
                  <a:outerShdw blurRad="38100" dist="38100" dir="2700000" algn="tl">
                    <a:srgbClr val="000000"/>
                  </a:outerShdw>
                </a:effectLst>
                <a:latin typeface="Times New Roman" pitchFamily="18" charset="0"/>
              </a:rPr>
              <a:t>tranh</a:t>
            </a:r>
            <a:r>
              <a:rPr lang="en-US" sz="2800" dirty="0">
                <a:solidFill>
                  <a:schemeClr val="hlink"/>
                </a:solidFill>
                <a:effectLst>
                  <a:outerShdw blurRad="38100" dist="38100" dir="2700000" algn="tl">
                    <a:srgbClr val="000000"/>
                  </a:outerShdw>
                </a:effectLst>
                <a:latin typeface="Times New Roman" pitchFamily="18" charset="0"/>
              </a:rPr>
              <a:t> </a:t>
            </a:r>
            <a:r>
              <a:rPr lang="en-US" sz="2800" dirty="0" err="1">
                <a:solidFill>
                  <a:schemeClr val="hlink"/>
                </a:solidFill>
                <a:effectLst>
                  <a:outerShdw blurRad="38100" dist="38100" dir="2700000" algn="tl">
                    <a:srgbClr val="000000"/>
                  </a:outerShdw>
                </a:effectLst>
                <a:latin typeface="Times New Roman" pitchFamily="18" charset="0"/>
              </a:rPr>
              <a:t>kể</a:t>
            </a:r>
            <a:r>
              <a:rPr lang="en-US" sz="2800" dirty="0">
                <a:solidFill>
                  <a:schemeClr val="hlink"/>
                </a:solidFill>
                <a:effectLst>
                  <a:outerShdw blurRad="38100" dist="38100" dir="2700000" algn="tl">
                    <a:srgbClr val="000000"/>
                  </a:outerShdw>
                </a:effectLst>
                <a:latin typeface="Times New Roman" pitchFamily="18" charset="0"/>
              </a:rPr>
              <a:t> </a:t>
            </a:r>
            <a:r>
              <a:rPr lang="en-US" sz="2800" dirty="0" err="1">
                <a:solidFill>
                  <a:schemeClr val="hlink"/>
                </a:solidFill>
                <a:effectLst>
                  <a:outerShdw blurRad="38100" dist="38100" dir="2700000" algn="tl">
                    <a:srgbClr val="000000"/>
                  </a:outerShdw>
                </a:effectLst>
                <a:latin typeface="Times New Roman" pitchFamily="18" charset="0"/>
              </a:rPr>
              <a:t>tên</a:t>
            </a:r>
            <a:r>
              <a:rPr lang="en-US" sz="2800" dirty="0">
                <a:solidFill>
                  <a:schemeClr val="hlink"/>
                </a:solidFill>
                <a:effectLst>
                  <a:outerShdw blurRad="38100" dist="38100" dir="2700000" algn="tl">
                    <a:srgbClr val="000000"/>
                  </a:outerShdw>
                </a:effectLst>
                <a:latin typeface="Times New Roman" pitchFamily="18" charset="0"/>
              </a:rPr>
              <a:t> </a:t>
            </a:r>
            <a:r>
              <a:rPr lang="en-US" sz="2800" dirty="0" err="1">
                <a:solidFill>
                  <a:schemeClr val="hlink"/>
                </a:solidFill>
                <a:effectLst>
                  <a:outerShdw blurRad="38100" dist="38100" dir="2700000" algn="tl">
                    <a:srgbClr val="000000"/>
                  </a:outerShdw>
                </a:effectLst>
                <a:latin typeface="Times New Roman" pitchFamily="18" charset="0"/>
              </a:rPr>
              <a:t>một</a:t>
            </a:r>
            <a:r>
              <a:rPr lang="en-US" sz="2800" dirty="0">
                <a:solidFill>
                  <a:schemeClr val="hlink"/>
                </a:solidFill>
                <a:effectLst>
                  <a:outerShdw blurRad="38100" dist="38100" dir="2700000" algn="tl">
                    <a:srgbClr val="000000"/>
                  </a:outerShdw>
                </a:effectLst>
                <a:latin typeface="Times New Roman" pitchFamily="18" charset="0"/>
              </a:rPr>
              <a:t> </a:t>
            </a:r>
            <a:r>
              <a:rPr lang="en-US" sz="2800" dirty="0" err="1">
                <a:solidFill>
                  <a:schemeClr val="hlink"/>
                </a:solidFill>
                <a:effectLst>
                  <a:outerShdw blurRad="38100" dist="38100" dir="2700000" algn="tl">
                    <a:srgbClr val="000000"/>
                  </a:outerShdw>
                </a:effectLst>
                <a:latin typeface="Times New Roman" pitchFamily="18" charset="0"/>
              </a:rPr>
              <a:t>số</a:t>
            </a:r>
            <a:r>
              <a:rPr lang="en-US" sz="2800" dirty="0">
                <a:solidFill>
                  <a:schemeClr val="hlink"/>
                </a:solidFill>
                <a:effectLst>
                  <a:outerShdw blurRad="38100" dist="38100" dir="2700000" algn="tl">
                    <a:srgbClr val="000000"/>
                  </a:outerShdw>
                </a:effectLst>
                <a:latin typeface="Times New Roman" pitchFamily="18" charset="0"/>
              </a:rPr>
              <a:t> </a:t>
            </a:r>
            <a:r>
              <a:rPr lang="en-US" sz="2800" dirty="0" err="1">
                <a:solidFill>
                  <a:schemeClr val="hlink"/>
                </a:solidFill>
                <a:effectLst>
                  <a:outerShdw blurRad="38100" dist="38100" dir="2700000" algn="tl">
                    <a:srgbClr val="000000"/>
                  </a:outerShdw>
                </a:effectLst>
                <a:latin typeface="Times New Roman" pitchFamily="18" charset="0"/>
              </a:rPr>
              <a:t>trái</a:t>
            </a:r>
            <a:r>
              <a:rPr lang="en-US" sz="2800" dirty="0">
                <a:solidFill>
                  <a:schemeClr val="hlink"/>
                </a:solidFill>
                <a:effectLst>
                  <a:outerShdw blurRad="38100" dist="38100" dir="2700000" algn="tl">
                    <a:srgbClr val="000000"/>
                  </a:outerShdw>
                </a:effectLst>
                <a:latin typeface="Times New Roman" pitchFamily="18" charset="0"/>
              </a:rPr>
              <a:t> </a:t>
            </a:r>
            <a:r>
              <a:rPr lang="en-US" sz="2800" dirty="0" err="1">
                <a:solidFill>
                  <a:schemeClr val="hlink"/>
                </a:solidFill>
                <a:effectLst>
                  <a:outerShdw blurRad="38100" dist="38100" dir="2700000" algn="tl">
                    <a:srgbClr val="000000"/>
                  </a:outerShdw>
                </a:effectLst>
                <a:latin typeface="Times New Roman" pitchFamily="18" charset="0"/>
              </a:rPr>
              <a:t>cây</a:t>
            </a:r>
            <a:r>
              <a:rPr lang="en-US" sz="2800" dirty="0">
                <a:solidFill>
                  <a:schemeClr val="hlink"/>
                </a:solidFill>
                <a:effectLst>
                  <a:outerShdw blurRad="38100" dist="38100" dir="2700000" algn="tl">
                    <a:srgbClr val="000000"/>
                  </a:outerShdw>
                </a:effectLst>
                <a:latin typeface="Times New Roman" pitchFamily="18" charset="0"/>
              </a:rPr>
              <a:t> ở </a:t>
            </a:r>
            <a:r>
              <a:rPr lang="en-US" sz="2800" dirty="0" err="1">
                <a:solidFill>
                  <a:schemeClr val="hlink"/>
                </a:solidFill>
                <a:effectLst>
                  <a:outerShdw blurRad="38100" dist="38100" dir="2700000" algn="tl">
                    <a:srgbClr val="000000"/>
                  </a:outerShdw>
                </a:effectLst>
                <a:latin typeface="Times New Roman" pitchFamily="18" charset="0"/>
              </a:rPr>
              <a:t>đồng</a:t>
            </a:r>
            <a:r>
              <a:rPr lang="en-US" sz="2800" dirty="0">
                <a:solidFill>
                  <a:schemeClr val="hlink"/>
                </a:solidFill>
                <a:effectLst>
                  <a:outerShdw blurRad="38100" dist="38100" dir="2700000" algn="tl">
                    <a:srgbClr val="000000"/>
                  </a:outerShdw>
                </a:effectLst>
                <a:latin typeface="Times New Roman" pitchFamily="18" charset="0"/>
              </a:rPr>
              <a:t> </a:t>
            </a:r>
            <a:r>
              <a:rPr lang="en-US" sz="2800" dirty="0" err="1">
                <a:solidFill>
                  <a:schemeClr val="hlink"/>
                </a:solidFill>
                <a:effectLst>
                  <a:outerShdw blurRad="38100" dist="38100" dir="2700000" algn="tl">
                    <a:srgbClr val="000000"/>
                  </a:outerShdw>
                </a:effectLst>
                <a:latin typeface="Times New Roman" pitchFamily="18" charset="0"/>
              </a:rPr>
              <a:t>bằng</a:t>
            </a:r>
            <a:r>
              <a:rPr lang="en-US" sz="2800" dirty="0">
                <a:solidFill>
                  <a:schemeClr val="hlink"/>
                </a:solidFill>
                <a:effectLst>
                  <a:outerShdw blurRad="38100" dist="38100" dir="2700000" algn="tl">
                    <a:srgbClr val="000000"/>
                  </a:outerShdw>
                </a:effectLst>
                <a:latin typeface="Times New Roman" pitchFamily="18" charset="0"/>
              </a:rPr>
              <a:t> Nam </a:t>
            </a:r>
            <a:r>
              <a:rPr lang="en-US" sz="2800" dirty="0" err="1">
                <a:solidFill>
                  <a:schemeClr val="hlink"/>
                </a:solidFill>
                <a:effectLst>
                  <a:outerShdw blurRad="38100" dist="38100" dir="2700000" algn="tl">
                    <a:srgbClr val="000000"/>
                  </a:outerShdw>
                </a:effectLst>
                <a:latin typeface="Times New Roman" pitchFamily="18" charset="0"/>
              </a:rPr>
              <a:t>Bộ</a:t>
            </a:r>
            <a:r>
              <a:rPr lang="en-US" sz="2800" dirty="0">
                <a:solidFill>
                  <a:schemeClr val="hlink"/>
                </a:solidFill>
                <a:effectLst>
                  <a:outerShdw blurRad="38100" dist="38100" dir="2700000" algn="tl">
                    <a:srgbClr val="000000"/>
                  </a:outerShdw>
                </a:effectLst>
                <a:latin typeface="Times New Roman" pitchFamily="18" charset="0"/>
              </a:rPr>
              <a:t> </a:t>
            </a:r>
            <a:r>
              <a:rPr lang="en-US" sz="2800" dirty="0" smtClean="0">
                <a:solidFill>
                  <a:schemeClr val="hlink"/>
                </a:solidFill>
                <a:effectLst>
                  <a:outerShdw blurRad="38100" dist="38100" dir="2700000" algn="tl">
                    <a:srgbClr val="000000"/>
                  </a:outerShdw>
                </a:effectLst>
                <a:latin typeface="Times New Roman" pitchFamily="18" charset="0"/>
              </a:rPr>
              <a:t>.</a:t>
            </a:r>
            <a:endParaRPr lang="en-US" sz="2800" dirty="0">
              <a:solidFill>
                <a:schemeClr val="hlink"/>
              </a:solidFill>
              <a:effectLst>
                <a:outerShdw blurRad="38100" dist="38100" dir="2700000" algn="tl">
                  <a:srgbClr val="000000"/>
                </a:outerShdw>
              </a:effectLst>
              <a:latin typeface="Times New Roman" pitchFamily="18" charset="0"/>
            </a:endParaRPr>
          </a:p>
        </p:txBody>
      </p:sp>
      <p:pic>
        <p:nvPicPr>
          <p:cNvPr id="36868" name="Picture 11" descr="dua%20hau"/>
          <p:cNvPicPr>
            <a:picLocks noChangeAspect="1" noChangeArrowheads="1"/>
          </p:cNvPicPr>
          <p:nvPr/>
        </p:nvPicPr>
        <p:blipFill>
          <a:blip r:embed="rId2"/>
          <a:srcRect/>
          <a:stretch>
            <a:fillRect/>
          </a:stretch>
        </p:blipFill>
        <p:spPr bwMode="auto">
          <a:xfrm>
            <a:off x="3505200" y="5105400"/>
            <a:ext cx="1905000" cy="1752600"/>
          </a:xfrm>
          <a:prstGeom prst="rect">
            <a:avLst/>
          </a:prstGeom>
          <a:noFill/>
          <a:ln w="9525">
            <a:solidFill>
              <a:srgbClr val="FF3300"/>
            </a:solidFill>
            <a:miter lim="800000"/>
            <a:headEnd/>
            <a:tailEnd/>
          </a:ln>
          <a:effectLst/>
        </p:spPr>
      </p:pic>
      <p:pic>
        <p:nvPicPr>
          <p:cNvPr id="36869" name="Picture 12" descr="tg1h"/>
          <p:cNvPicPr>
            <a:picLocks noChangeAspect="1" noChangeArrowheads="1"/>
          </p:cNvPicPr>
          <p:nvPr/>
        </p:nvPicPr>
        <p:blipFill>
          <a:blip r:embed="rId3"/>
          <a:srcRect/>
          <a:stretch>
            <a:fillRect/>
          </a:stretch>
        </p:blipFill>
        <p:spPr bwMode="auto">
          <a:xfrm>
            <a:off x="7239000" y="5105400"/>
            <a:ext cx="1905000" cy="1752600"/>
          </a:xfrm>
          <a:prstGeom prst="rect">
            <a:avLst/>
          </a:prstGeom>
          <a:noFill/>
          <a:ln w="9525">
            <a:noFill/>
            <a:miter lim="800000"/>
            <a:headEnd/>
            <a:tailEnd/>
          </a:ln>
        </p:spPr>
      </p:pic>
      <p:pic>
        <p:nvPicPr>
          <p:cNvPr id="36870" name="Picture 13" descr="culaothoison"/>
          <p:cNvPicPr>
            <a:picLocks noChangeAspect="1" noChangeArrowheads="1"/>
          </p:cNvPicPr>
          <p:nvPr/>
        </p:nvPicPr>
        <p:blipFill>
          <a:blip r:embed="rId4"/>
          <a:srcRect/>
          <a:stretch>
            <a:fillRect/>
          </a:stretch>
        </p:blipFill>
        <p:spPr bwMode="auto">
          <a:xfrm>
            <a:off x="5410200" y="5105400"/>
            <a:ext cx="1847850" cy="1752600"/>
          </a:xfrm>
          <a:prstGeom prst="rect">
            <a:avLst/>
          </a:prstGeom>
          <a:noFill/>
          <a:ln w="9525">
            <a:noFill/>
            <a:miter lim="800000"/>
            <a:headEnd/>
            <a:tailEnd/>
          </a:ln>
        </p:spPr>
      </p:pic>
      <p:pic>
        <p:nvPicPr>
          <p:cNvPr id="36871" name="Picture 14" descr="xoai">
            <a:hlinkClick r:id="rId5"/>
          </p:cNvPr>
          <p:cNvPicPr>
            <a:picLocks noChangeAspect="1" noChangeArrowheads="1"/>
          </p:cNvPicPr>
          <p:nvPr/>
        </p:nvPicPr>
        <p:blipFill>
          <a:blip r:embed="rId6"/>
          <a:srcRect/>
          <a:stretch>
            <a:fillRect/>
          </a:stretch>
        </p:blipFill>
        <p:spPr bwMode="auto">
          <a:xfrm>
            <a:off x="7467600" y="3048000"/>
            <a:ext cx="1676400" cy="1981200"/>
          </a:xfrm>
          <a:prstGeom prst="rect">
            <a:avLst/>
          </a:prstGeom>
          <a:noFill/>
          <a:ln w="9525">
            <a:noFill/>
            <a:miter lim="800000"/>
            <a:headEnd/>
            <a:tailEnd/>
          </a:ln>
        </p:spPr>
      </p:pic>
      <p:pic>
        <p:nvPicPr>
          <p:cNvPr id="36872" name="Picture 15" descr="10490e9098077fa">
            <a:hlinkClick r:id="rId7"/>
          </p:cNvPr>
          <p:cNvPicPr>
            <a:picLocks noChangeAspect="1" noChangeArrowheads="1"/>
          </p:cNvPicPr>
          <p:nvPr/>
        </p:nvPicPr>
        <p:blipFill>
          <a:blip r:embed="rId8"/>
          <a:srcRect/>
          <a:stretch>
            <a:fillRect/>
          </a:stretch>
        </p:blipFill>
        <p:spPr bwMode="auto">
          <a:xfrm>
            <a:off x="0" y="3048000"/>
            <a:ext cx="1828800" cy="1981200"/>
          </a:xfrm>
          <a:prstGeom prst="rect">
            <a:avLst/>
          </a:prstGeom>
          <a:noFill/>
          <a:ln w="9525">
            <a:noFill/>
            <a:miter lim="800000"/>
            <a:headEnd/>
            <a:tailEnd/>
          </a:ln>
        </p:spPr>
      </p:pic>
      <p:pic>
        <p:nvPicPr>
          <p:cNvPr id="36873" name="Picture 16" descr="450px-Pineapple1"/>
          <p:cNvPicPr>
            <a:picLocks noGrp="1" noChangeAspect="1" noChangeArrowheads="1"/>
          </p:cNvPicPr>
          <p:nvPr>
            <p:ph type="body" idx="1"/>
          </p:nvPr>
        </p:nvPicPr>
        <p:blipFill>
          <a:blip r:embed="rId9"/>
          <a:srcRect/>
          <a:stretch>
            <a:fillRect/>
          </a:stretch>
        </p:blipFill>
        <p:spPr>
          <a:xfrm>
            <a:off x="5715000" y="3049588"/>
            <a:ext cx="1722438" cy="1982787"/>
          </a:xfrm>
          <a:noFill/>
        </p:spPr>
      </p:pic>
      <p:pic>
        <p:nvPicPr>
          <p:cNvPr id="36874" name="Picture 17" descr="hieuptfood-papaya"/>
          <p:cNvPicPr>
            <a:picLocks noChangeAspect="1" noChangeArrowheads="1"/>
          </p:cNvPicPr>
          <p:nvPr/>
        </p:nvPicPr>
        <p:blipFill>
          <a:blip r:embed="rId10"/>
          <a:srcRect/>
          <a:stretch>
            <a:fillRect/>
          </a:stretch>
        </p:blipFill>
        <p:spPr bwMode="auto">
          <a:xfrm>
            <a:off x="1828800" y="3048000"/>
            <a:ext cx="2057400" cy="1981200"/>
          </a:xfrm>
          <a:prstGeom prst="rect">
            <a:avLst/>
          </a:prstGeom>
          <a:noFill/>
          <a:ln w="9525">
            <a:noFill/>
            <a:miter lim="800000"/>
            <a:headEnd/>
            <a:tailEnd/>
          </a:ln>
        </p:spPr>
      </p:pic>
      <p:pic>
        <p:nvPicPr>
          <p:cNvPr id="36875" name="Picture 18" descr="dua"/>
          <p:cNvPicPr>
            <a:picLocks noChangeAspect="1" noChangeArrowheads="1"/>
          </p:cNvPicPr>
          <p:nvPr/>
        </p:nvPicPr>
        <p:blipFill>
          <a:blip r:embed="rId11"/>
          <a:srcRect/>
          <a:stretch>
            <a:fillRect/>
          </a:stretch>
        </p:blipFill>
        <p:spPr bwMode="auto">
          <a:xfrm>
            <a:off x="1676400" y="5105400"/>
            <a:ext cx="1828800" cy="1752600"/>
          </a:xfrm>
          <a:prstGeom prst="rect">
            <a:avLst/>
          </a:prstGeom>
          <a:noFill/>
          <a:ln w="9525">
            <a:noFill/>
            <a:miter lim="800000"/>
            <a:headEnd/>
            <a:tailEnd/>
          </a:ln>
        </p:spPr>
      </p:pic>
      <p:pic>
        <p:nvPicPr>
          <p:cNvPr id="36876" name="Picture 19" descr="du du"/>
          <p:cNvPicPr>
            <a:picLocks noChangeAspect="1" noChangeArrowheads="1"/>
          </p:cNvPicPr>
          <p:nvPr/>
        </p:nvPicPr>
        <p:blipFill>
          <a:blip r:embed="rId12"/>
          <a:srcRect/>
          <a:stretch>
            <a:fillRect/>
          </a:stretch>
        </p:blipFill>
        <p:spPr bwMode="auto">
          <a:xfrm>
            <a:off x="3886200" y="3048000"/>
            <a:ext cx="1828800" cy="1995488"/>
          </a:xfrm>
          <a:prstGeom prst="rect">
            <a:avLst/>
          </a:prstGeom>
          <a:noFill/>
          <a:ln w="9525">
            <a:noFill/>
            <a:miter lim="800000"/>
            <a:headEnd/>
            <a:tailEnd/>
          </a:ln>
        </p:spPr>
      </p:pic>
      <p:pic>
        <p:nvPicPr>
          <p:cNvPr id="36877" name="Picture 20" descr="u10799_t1248254750_dFZO7"/>
          <p:cNvPicPr>
            <a:picLocks noChangeAspect="1" noChangeArrowheads="1"/>
          </p:cNvPicPr>
          <p:nvPr/>
        </p:nvPicPr>
        <p:blipFill>
          <a:blip r:embed="rId13"/>
          <a:srcRect/>
          <a:stretch>
            <a:fillRect/>
          </a:stretch>
        </p:blipFill>
        <p:spPr bwMode="auto">
          <a:xfrm>
            <a:off x="0" y="5105400"/>
            <a:ext cx="1752600" cy="1752600"/>
          </a:xfrm>
          <a:prstGeom prst="rect">
            <a:avLst/>
          </a:prstGeom>
          <a:noFill/>
          <a:ln w="9525">
            <a:noFill/>
            <a:miter lim="800000"/>
            <a:headEnd/>
            <a:tailEnd/>
          </a:ln>
        </p:spPr>
      </p:pic>
      <p:sp>
        <p:nvSpPr>
          <p:cNvPr id="71711" name="Text Box 31"/>
          <p:cNvSpPr txBox="1">
            <a:spLocks noChangeArrowheads="1"/>
          </p:cNvSpPr>
          <p:nvPr/>
        </p:nvSpPr>
        <p:spPr bwMode="auto">
          <a:xfrm>
            <a:off x="0" y="1981200"/>
            <a:ext cx="9525000" cy="830997"/>
          </a:xfrm>
          <a:prstGeom prst="rect">
            <a:avLst/>
          </a:prstGeom>
          <a:noFill/>
          <a:ln w="9525">
            <a:noFill/>
            <a:miter lim="800000"/>
            <a:headEnd/>
            <a:tailEnd/>
          </a:ln>
          <a:effectLst/>
        </p:spPr>
        <p:txBody>
          <a:bodyPr>
            <a:spAutoFit/>
          </a:bodyPr>
          <a:lstStyle/>
          <a:p>
            <a:pPr>
              <a:spcBef>
                <a:spcPct val="50000"/>
              </a:spcBef>
            </a:pPr>
            <a:r>
              <a:rPr lang="en-US" sz="2400" dirty="0" err="1">
                <a:solidFill>
                  <a:srgbClr val="FF0000"/>
                </a:solidFill>
                <a:latin typeface="Times New Roman" pitchFamily="18" charset="0"/>
              </a:rPr>
              <a:t>Một</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số</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trái</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cây</a:t>
            </a:r>
            <a:r>
              <a:rPr lang="en-US" sz="2400" dirty="0">
                <a:solidFill>
                  <a:srgbClr val="FF0000"/>
                </a:solidFill>
                <a:latin typeface="Times New Roman" pitchFamily="18" charset="0"/>
              </a:rPr>
              <a:t> ở </a:t>
            </a:r>
            <a:r>
              <a:rPr lang="en-US" sz="2400" dirty="0" err="1">
                <a:solidFill>
                  <a:srgbClr val="FF0000"/>
                </a:solidFill>
                <a:latin typeface="Times New Roman" pitchFamily="18" charset="0"/>
              </a:rPr>
              <a:t>đồng</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bằng</a:t>
            </a:r>
            <a:r>
              <a:rPr lang="en-US" sz="2400" dirty="0">
                <a:solidFill>
                  <a:srgbClr val="FF0000"/>
                </a:solidFill>
                <a:latin typeface="Times New Roman" pitchFamily="18" charset="0"/>
              </a:rPr>
              <a:t> Nam </a:t>
            </a:r>
            <a:r>
              <a:rPr lang="en-US" sz="2400" dirty="0" err="1">
                <a:solidFill>
                  <a:srgbClr val="FF0000"/>
                </a:solidFill>
                <a:latin typeface="Times New Roman" pitchFamily="18" charset="0"/>
              </a:rPr>
              <a:t>Bộ</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Sầu</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riêng</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đu</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đủ</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mít</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dứa</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xoài</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vải</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thiều</a:t>
            </a:r>
            <a:r>
              <a:rPr lang="en-US" sz="2400" dirty="0">
                <a:solidFill>
                  <a:srgbClr val="FF0000"/>
                </a:solidFill>
                <a:latin typeface="Times New Roman" pitchFamily="18" charset="0"/>
              </a:rPr>
              <a:t>, </a:t>
            </a:r>
            <a:r>
              <a:rPr lang="en-US" sz="2400" dirty="0" err="1" smtClean="0">
                <a:solidFill>
                  <a:srgbClr val="FF0000"/>
                </a:solidFill>
                <a:latin typeface="Times New Roman" pitchFamily="18" charset="0"/>
              </a:rPr>
              <a:t>d</a:t>
            </a:r>
            <a:r>
              <a:rPr lang="en-US" sz="2400" dirty="0" err="1" smtClean="0">
                <a:solidFill>
                  <a:srgbClr val="FF0000"/>
                </a:solidFill>
                <a:latin typeface="VNI Times" pitchFamily="2" charset="0"/>
              </a:rPr>
              <a:t>ừa</a:t>
            </a:r>
            <a:r>
              <a:rPr lang="en-US" sz="2400" dirty="0" smtClean="0">
                <a:solidFill>
                  <a:srgbClr val="FF0000"/>
                </a:solidFill>
                <a:latin typeface="Times New Roman" pitchFamily="18" charset="0"/>
              </a:rPr>
              <a:t>, </a:t>
            </a:r>
            <a:r>
              <a:rPr lang="en-US" sz="2400" dirty="0" err="1">
                <a:solidFill>
                  <a:srgbClr val="FF0000"/>
                </a:solidFill>
                <a:latin typeface="Times New Roman" pitchFamily="18" charset="0"/>
              </a:rPr>
              <a:t>dưa</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hấu</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mận</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quýt</a:t>
            </a:r>
            <a:r>
              <a:rPr lang="en-US" sz="2400" dirty="0">
                <a:solidFill>
                  <a:srgbClr val="FF0000"/>
                </a:solidFill>
                <a:latin typeface="Times New Roman" pitchFamily="18" charset="0"/>
              </a:rPr>
              <a:t>, cam, </a:t>
            </a:r>
            <a:r>
              <a:rPr lang="en-US" sz="2400" dirty="0" err="1">
                <a:solidFill>
                  <a:srgbClr val="FF0000"/>
                </a:solidFill>
                <a:latin typeface="Times New Roman" pitchFamily="18" charset="0"/>
              </a:rPr>
              <a:t>măng</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cụt</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chôm</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chôm,thanh</a:t>
            </a:r>
            <a:r>
              <a:rPr lang="en-US" sz="2400" dirty="0">
                <a:solidFill>
                  <a:srgbClr val="FF0000"/>
                </a:solidFill>
                <a:latin typeface="Times New Roman" pitchFamily="18" charset="0"/>
              </a:rPr>
              <a:t> long,…</a:t>
            </a:r>
          </a:p>
        </p:txBody>
      </p:sp>
      <p:sp>
        <p:nvSpPr>
          <p:cNvPr id="36879" name="Oval 32"/>
          <p:cNvSpPr>
            <a:spLocks noChangeArrowheads="1"/>
          </p:cNvSpPr>
          <p:nvPr/>
        </p:nvSpPr>
        <p:spPr bwMode="auto">
          <a:xfrm>
            <a:off x="2667000" y="609600"/>
            <a:ext cx="4343400" cy="685800"/>
          </a:xfrm>
          <a:prstGeom prst="ellipse">
            <a:avLst/>
          </a:prstGeom>
          <a:solidFill>
            <a:srgbClr val="FFCCFF"/>
          </a:solidFill>
          <a:ln w="9525">
            <a:solidFill>
              <a:srgbClr val="FF3300"/>
            </a:solidFill>
            <a:round/>
            <a:headEnd/>
            <a:tailEnd/>
          </a:ln>
          <a:effectLst/>
        </p:spPr>
        <p:txBody>
          <a:bodyPr wrap="none" anchor="ctr"/>
          <a:lstStyle/>
          <a:p>
            <a:pPr algn="ctr"/>
            <a:r>
              <a:rPr lang="en-US" sz="2400" b="1">
                <a:solidFill>
                  <a:srgbClr val="0000FF"/>
                </a:solidFill>
                <a:latin typeface="Times New Roman" pitchFamily="18" charset="0"/>
              </a:rPr>
              <a:t>Làm việc cá nhân</a:t>
            </a: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1711"/>
                                        </p:tgtEl>
                                        <p:attrNameLst>
                                          <p:attrName>style.visibility</p:attrName>
                                        </p:attrNameLst>
                                      </p:cBhvr>
                                      <p:to>
                                        <p:strVal val="visible"/>
                                      </p:to>
                                    </p:set>
                                    <p:anim calcmode="discrete" valueType="clr">
                                      <p:cBhvr override="childStyle">
                                        <p:cTn id="7" dur="80"/>
                                        <p:tgtEl>
                                          <p:spTgt spid="717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711"/>
                                        </p:tgtEl>
                                        <p:attrNameLst>
                                          <p:attrName>fillcolor</p:attrName>
                                        </p:attrNameLst>
                                      </p:cBhvr>
                                      <p:tavLst>
                                        <p:tav tm="0">
                                          <p:val>
                                            <p:clrVal>
                                              <a:schemeClr val="accent2"/>
                                            </p:clrVal>
                                          </p:val>
                                        </p:tav>
                                        <p:tav tm="50000">
                                          <p:val>
                                            <p:clrVal>
                                              <a:schemeClr val="hlink"/>
                                            </p:clrVal>
                                          </p:val>
                                        </p:tav>
                                      </p:tavLst>
                                    </p:anim>
                                    <p:set>
                                      <p:cBhvr>
                                        <p:cTn id="9" dur="80"/>
                                        <p:tgtEl>
                                          <p:spTgt spid="717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1"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3104</TotalTime>
  <Words>1093</Words>
  <Application>Microsoft Office PowerPoint</Application>
  <PresentationFormat>Trình chiếu Trên màn hình (4:3)</PresentationFormat>
  <Paragraphs>121</Paragraphs>
  <Slides>25</Slides>
  <Notes>8</Notes>
  <HiddenSlides>0</HiddenSlides>
  <MMClips>2</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25</vt:i4>
      </vt:variant>
    </vt:vector>
  </HeadingPairs>
  <TitlesOfParts>
    <vt:vector size="31" baseType="lpstr">
      <vt:lpstr>.VnTime</vt:lpstr>
      <vt:lpstr>Arial</vt:lpstr>
      <vt:lpstr>Tahoma</vt:lpstr>
      <vt:lpstr>Times New Roman</vt:lpstr>
      <vt:lpstr>VNI Times</vt:lpstr>
      <vt:lpstr>Default Design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Z z,</vt:lpstr>
      <vt:lpstr>Bản trình bày PowerPoint</vt:lpstr>
      <vt:lpstr>Bản trình bày PowerPoint</vt:lpstr>
      <vt:lpstr>Bản trình bày PowerPoint</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Tran Bich Lan</dc:creator>
  <cp:lastModifiedBy>Thiêm Nguyễn</cp:lastModifiedBy>
  <cp:revision>245</cp:revision>
  <dcterms:created xsi:type="dcterms:W3CDTF">2008-02-15T12:12:53Z</dcterms:created>
  <dcterms:modified xsi:type="dcterms:W3CDTF">2018-12-09T02:06:57Z</dcterms:modified>
</cp:coreProperties>
</file>